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3"/>
  </p:notesMasterIdLst>
  <p:handoutMasterIdLst>
    <p:handoutMasterId r:id="rId44"/>
  </p:handoutMasterIdLst>
  <p:sldIdLst>
    <p:sldId id="345" r:id="rId2"/>
    <p:sldId id="346" r:id="rId3"/>
    <p:sldId id="347" r:id="rId4"/>
    <p:sldId id="348" r:id="rId5"/>
    <p:sldId id="349" r:id="rId6"/>
    <p:sldId id="353" r:id="rId7"/>
    <p:sldId id="362" r:id="rId8"/>
    <p:sldId id="360" r:id="rId9"/>
    <p:sldId id="363" r:id="rId10"/>
    <p:sldId id="364" r:id="rId11"/>
    <p:sldId id="365" r:id="rId12"/>
    <p:sldId id="366" r:id="rId13"/>
    <p:sldId id="367" r:id="rId14"/>
    <p:sldId id="368" r:id="rId15"/>
    <p:sldId id="369" r:id="rId16"/>
    <p:sldId id="370" r:id="rId17"/>
    <p:sldId id="371" r:id="rId18"/>
    <p:sldId id="372" r:id="rId19"/>
    <p:sldId id="373" r:id="rId20"/>
    <p:sldId id="374" r:id="rId21"/>
    <p:sldId id="375" r:id="rId22"/>
    <p:sldId id="376" r:id="rId23"/>
    <p:sldId id="377" r:id="rId24"/>
    <p:sldId id="378" r:id="rId25"/>
    <p:sldId id="379" r:id="rId26"/>
    <p:sldId id="380" r:id="rId27"/>
    <p:sldId id="381" r:id="rId28"/>
    <p:sldId id="382" r:id="rId29"/>
    <p:sldId id="350" r:id="rId30"/>
    <p:sldId id="351" r:id="rId31"/>
    <p:sldId id="361" r:id="rId32"/>
    <p:sldId id="357" r:id="rId33"/>
    <p:sldId id="358" r:id="rId34"/>
    <p:sldId id="273" r:id="rId35"/>
    <p:sldId id="274" r:id="rId36"/>
    <p:sldId id="275" r:id="rId37"/>
    <p:sldId id="270" r:id="rId38"/>
    <p:sldId id="271" r:id="rId39"/>
    <p:sldId id="272" r:id="rId40"/>
    <p:sldId id="276" r:id="rId41"/>
    <p:sldId id="279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00"/>
    <a:srgbClr val="9933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3" autoAdjust="0"/>
    <p:restoredTop sz="94660"/>
  </p:normalViewPr>
  <p:slideViewPr>
    <p:cSldViewPr>
      <p:cViewPr varScale="1">
        <p:scale>
          <a:sx n="101" d="100"/>
          <a:sy n="101" d="100"/>
        </p:scale>
        <p:origin x="177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52CA667-DB3E-44BE-9AEF-E11A8E3728B7}" type="datetimeFigureOut">
              <a:rPr lang="en-GB"/>
              <a:pPr>
                <a:defRPr/>
              </a:pPr>
              <a:t>31/07/2015</a:t>
            </a:fld>
            <a:endParaRPr lang="en-GB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BADFF4F-B11B-43B5-8D18-FF13708989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172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EC3D0F-C483-4BF9-A3B7-48BD8ADE7E05}" type="datetimeFigureOut">
              <a:rPr lang="en-GB"/>
              <a:pPr>
                <a:defRPr/>
              </a:pPr>
              <a:t>31/07/2015</a:t>
            </a:fld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27C4F9E-9473-4492-A01A-0D4C1EA0AA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759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9329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37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764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36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959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053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IE" altLang="en-US" smtClean="0">
                <a:latin typeface="Arial" panose="020B0604020202020204" pitchFamily="34" charset="0"/>
              </a:rPr>
              <a:t>Results for </a:t>
            </a: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89B4FAF3-22A6-445E-A136-AA3B2F40FDC8}" type="slidenum">
              <a:rPr lang="en-GB" altLang="en-US">
                <a:latin typeface="Arial" panose="020B0604020202020204" pitchFamily="34" charset="0"/>
              </a:rPr>
              <a:pPr eaLnBrk="1" hangingPunct="1"/>
              <a:t>10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838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IE" altLang="en-US" smtClean="0">
                <a:latin typeface="Arial" panose="020B0604020202020204" pitchFamily="34" charset="0"/>
              </a:rPr>
              <a:t>Don’t know formula for area of a circle</a:t>
            </a: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70306A03-D886-4692-80BB-ED5B794CA034}" type="slidenum">
              <a:rPr lang="en-GB" altLang="en-US">
                <a:latin typeface="Arial" panose="020B0604020202020204" pitchFamily="34" charset="0"/>
              </a:rPr>
              <a:pPr eaLnBrk="1" hangingPunct="1"/>
              <a:t>21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5118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4764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553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055A2C-0BFD-43E2-A0A8-FE41E671C8BE}" type="datetimeFigureOut">
              <a:rPr lang="en-US" smtClean="0"/>
              <a:pPr>
                <a:defRPr/>
              </a:pPr>
              <a:t>7/31/2015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A1F6CB-477A-4641-A20D-FD2CEA061C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B40B43-00CC-47A7-A373-F135133DE12B}" type="datetimeFigureOut">
              <a:rPr lang="en-US" smtClean="0"/>
              <a:pPr>
                <a:defRPr/>
              </a:pPr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181EF-933C-43BF-B69B-E145885A81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73BCBC-127E-479B-9542-38E0E4846C1E}" type="datetimeFigureOut">
              <a:rPr lang="en-US" smtClean="0"/>
              <a:pPr>
                <a:defRPr/>
              </a:pPr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9D145F-49DA-4766-AC74-B64BF33FE5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" y="65532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F953F-CA35-4376-8AB9-5F5ED6988156}" type="datetimeFigureOut">
              <a:rPr lang="en-US"/>
              <a:pPr>
                <a:defRPr/>
              </a:pPr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6100" y="65532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D9D30-0FE9-4333-8B57-91C7201217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IE" noProof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595E07-25C5-49F3-ABAF-8BA2F655DBE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693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20B36B-D8CF-4164-8C78-F0310C30E682}" type="datetimeFigureOut">
              <a:rPr lang="en-US" smtClean="0"/>
              <a:pPr>
                <a:defRPr/>
              </a:pPr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B6AF13-5A53-4C2E-AF8B-C51E093E02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CDF921-F10B-4F41-8490-C8784CC93958}" type="datetimeFigureOut">
              <a:rPr lang="en-US" smtClean="0"/>
              <a:pPr>
                <a:defRPr/>
              </a:pPr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656AFD-5BFD-4B8F-8DC4-B53FC9B7F7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0EC314-6859-4D1A-9D66-D977BAF66508}" type="datetimeFigureOut">
              <a:rPr lang="en-US" smtClean="0"/>
              <a:pPr>
                <a:defRPr/>
              </a:pPr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B275C0-0C98-4DFE-A660-D6044ACB4A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4E1E78-CD10-4481-913E-C14BC3B8CD04}" type="datetimeFigureOut">
              <a:rPr lang="en-US" smtClean="0"/>
              <a:pPr>
                <a:defRPr/>
              </a:pPr>
              <a:t>7/31/2015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F73071-CF38-41A0-AF04-4AC67F88B82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07586A-CC04-4C67-B562-B5734393C1E4}" type="datetimeFigureOut">
              <a:rPr lang="en-US" smtClean="0"/>
              <a:pPr>
                <a:defRPr/>
              </a:pPr>
              <a:t>7/31/2015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6978EF-A3B8-422E-91F6-5598EBE4F0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1D0923-B799-434F-88E7-7CC5F458024B}" type="datetimeFigureOut">
              <a:rPr lang="en-US" smtClean="0"/>
              <a:pPr>
                <a:defRPr/>
              </a:pPr>
              <a:t>7/31/2015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2F7327-AAB3-44A7-BD8A-7559AF6097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1C454D-59BA-452E-B0D5-82252F8ECF30}" type="datetimeFigureOut">
              <a:rPr lang="en-US" smtClean="0"/>
              <a:pPr>
                <a:defRPr/>
              </a:pPr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21F6-BAE1-4CE1-AB2B-7D2477C039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F25A60-5D7B-4766-8977-17D9763C1D94}" type="datetimeFigureOut">
              <a:rPr lang="en-US" smtClean="0"/>
              <a:pPr>
                <a:defRPr/>
              </a:pPr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84A5D8F9-30B2-43F5-A1CF-0DFDCCF1C1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2174C9C-19B5-4D96-82EF-80A8FBD918A0}" type="datetimeFigureOut">
              <a:rPr lang="en-US" smtClean="0"/>
              <a:pPr>
                <a:defRPr/>
              </a:pPr>
              <a:t>7/31/2015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CFDEE29B-8A6B-49DC-9F84-8D58CC24E1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ctrTitle"/>
          </p:nvPr>
        </p:nvSpPr>
        <p:spPr>
          <a:xfrm>
            <a:off x="395536" y="1340768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IE" dirty="0" smtClean="0">
                <a:effectLst/>
              </a:rPr>
              <a:t/>
            </a:r>
            <a:br>
              <a:rPr lang="en-IE" dirty="0" smtClean="0">
                <a:effectLst/>
              </a:rPr>
            </a:br>
            <a:r>
              <a:rPr lang="en-IE" dirty="0" smtClean="0">
                <a:solidFill>
                  <a:schemeClr val="tx1"/>
                </a:solidFill>
                <a:effectLst/>
                <a:latin typeface="+mn-lt"/>
              </a:rPr>
              <a:t>Mathematics Learning Support</a:t>
            </a:r>
            <a:endParaRPr lang="en-US" dirty="0" smtClean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5059" name="Rectangle 3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algn="ctr"/>
            <a:r>
              <a:rPr lang="en-IE" sz="3200" dirty="0"/>
              <a:t>Why is it </a:t>
            </a:r>
            <a:r>
              <a:rPr lang="en-IE" sz="3200" dirty="0" smtClean="0"/>
              <a:t>important and how can we improve it?</a:t>
            </a:r>
            <a:endParaRPr lang="en-US" sz="3200" dirty="0"/>
          </a:p>
          <a:p>
            <a:endParaRPr lang="en-GB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en-GB" altLang="en-US" sz="3600" b="1" dirty="0" smtClean="0">
                <a:effectLst/>
              </a:rPr>
              <a:t>Q2:</a:t>
            </a:r>
            <a:r>
              <a:rPr lang="en-GB" altLang="en-US" sz="3600" b="1" i="1" dirty="0" smtClean="0">
                <a:effectLst/>
              </a:rPr>
              <a:t> Write down the value of 10 – 8 </a:t>
            </a:r>
            <a:r>
              <a:rPr lang="en-GB" altLang="en-US" sz="3600" b="1" i="1" dirty="0" smtClean="0">
                <a:effectLst/>
                <a:sym typeface="Symbol" panose="05050102010706020507" pitchFamily="18" charset="2"/>
              </a:rPr>
              <a:t></a:t>
            </a:r>
            <a:r>
              <a:rPr lang="en-GB" altLang="en-US" sz="3600" b="1" i="1" dirty="0" smtClean="0">
                <a:effectLst/>
              </a:rPr>
              <a:t> 2 + 9</a:t>
            </a:r>
            <a:r>
              <a:rPr lang="en-GB" altLang="en-US" sz="3600" dirty="0" smtClean="0">
                <a:effectLst/>
              </a:rPr>
              <a:t> 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>
              <a:effectLst/>
            </a:endParaRPr>
          </a:p>
          <a:p>
            <a:endParaRPr lang="en-GB" altLang="en-US" dirty="0" smtClean="0">
              <a:effectLst/>
            </a:endParaRPr>
          </a:p>
          <a:p>
            <a:r>
              <a:rPr lang="en-GB" altLang="en-US" dirty="0" smtClean="0">
                <a:effectLst/>
              </a:rPr>
              <a:t>65% Ordinary Level got this wrong</a:t>
            </a:r>
          </a:p>
          <a:p>
            <a:r>
              <a:rPr lang="en-GB" altLang="en-US" dirty="0" smtClean="0">
                <a:effectLst/>
              </a:rPr>
              <a:t>55% Higher Level</a:t>
            </a:r>
          </a:p>
        </p:txBody>
      </p:sp>
    </p:spTree>
    <p:extLst>
      <p:ext uri="{BB962C8B-B14F-4D97-AF65-F5344CB8AC3E}">
        <p14:creationId xmlns:p14="http://schemas.microsoft.com/office/powerpoint/2010/main" val="2659017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08050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r>
              <a:rPr lang="en-GB" altLang="en-US" sz="3600" b="1" dirty="0" smtClean="0">
                <a:effectLst/>
              </a:rPr>
              <a:t>Q8: </a:t>
            </a:r>
            <a:r>
              <a:rPr lang="en-GB" altLang="en-US" sz="3600" b="1" i="1" dirty="0" smtClean="0">
                <a:effectLst/>
              </a:rPr>
              <a:t>Write down the value of 8 </a:t>
            </a:r>
            <a:r>
              <a:rPr lang="en-GB" altLang="en-US" sz="3600" b="1" i="1" baseline="30000" dirty="0" smtClean="0">
                <a:effectLst/>
              </a:rPr>
              <a:t>⅓</a:t>
            </a:r>
            <a:r>
              <a:rPr lang="en-GB" altLang="en-US" sz="3600" b="1" i="1" dirty="0" smtClean="0">
                <a:effectLst/>
              </a:rPr>
              <a:t> </a:t>
            </a:r>
            <a:r>
              <a:rPr lang="en-GB" altLang="en-US" sz="3600" dirty="0" smtClean="0">
                <a:effectLst/>
              </a:rPr>
              <a:t/>
            </a:r>
            <a:br>
              <a:rPr lang="en-GB" altLang="en-US" sz="3600" dirty="0" smtClean="0">
                <a:effectLst/>
              </a:rPr>
            </a:br>
            <a:endParaRPr lang="en-GB" altLang="en-US" sz="3600" dirty="0" smtClean="0">
              <a:effectLst/>
            </a:endParaRP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IE" altLang="en-US" smtClean="0">
              <a:effectLst/>
            </a:endParaRPr>
          </a:p>
          <a:p>
            <a:endParaRPr lang="en-IE" altLang="en-US" smtClean="0">
              <a:effectLst/>
            </a:endParaRPr>
          </a:p>
          <a:p>
            <a:r>
              <a:rPr lang="en-IE" altLang="en-US" smtClean="0">
                <a:effectLst/>
              </a:rPr>
              <a:t>87% Ordinary Level got this wrong</a:t>
            </a:r>
          </a:p>
          <a:p>
            <a:r>
              <a:rPr lang="en-IE" altLang="en-US" smtClean="0">
                <a:effectLst/>
              </a:rPr>
              <a:t>45% Higher Level</a:t>
            </a:r>
            <a:endParaRPr lang="en-GB" altLang="en-US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2470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6712"/>
            <a:ext cx="7772400" cy="116544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en-GB" altLang="en-US" sz="3600" b="1" dirty="0" smtClean="0">
                <a:effectLst/>
              </a:rPr>
              <a:t>Q9:  </a:t>
            </a:r>
            <a:r>
              <a:rPr lang="en-GB" altLang="en-US" sz="3600" b="1" i="1" dirty="0" smtClean="0">
                <a:effectLst/>
              </a:rPr>
              <a:t>Write down the value of  </a:t>
            </a:r>
            <a:r>
              <a:rPr lang="en-GB" altLang="en-US" sz="3600" b="1" i="1" baseline="30000" dirty="0" smtClean="0">
                <a:effectLst/>
              </a:rPr>
              <a:t>1</a:t>
            </a:r>
            <a:r>
              <a:rPr lang="en-GB" altLang="en-US" sz="3600" b="1" i="1" dirty="0" smtClean="0">
                <a:effectLst/>
              </a:rPr>
              <a:t>/ </a:t>
            </a:r>
            <a:r>
              <a:rPr lang="en-GB" altLang="en-US" sz="3600" b="1" i="1" baseline="-30000" dirty="0" smtClean="0">
                <a:effectLst/>
              </a:rPr>
              <a:t>2</a:t>
            </a:r>
            <a:r>
              <a:rPr lang="en-GB" altLang="en-US" sz="3600" b="1" i="1" baseline="30000" dirty="0" smtClean="0">
                <a:effectLst/>
              </a:rPr>
              <a:t>-4</a:t>
            </a:r>
            <a:endParaRPr lang="en-GB" altLang="en-US" sz="3600" dirty="0" smtClean="0">
              <a:effectLst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63813"/>
            <a:ext cx="8229600" cy="3567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dirty="0" smtClean="0">
                <a:effectLst/>
              </a:rPr>
              <a:t>64% Higher Level incorrect</a:t>
            </a:r>
          </a:p>
          <a:p>
            <a:r>
              <a:rPr lang="en-GB" altLang="en-US" dirty="0" smtClean="0">
                <a:effectLst/>
              </a:rPr>
              <a:t>88% Ordinary Level</a:t>
            </a:r>
          </a:p>
        </p:txBody>
      </p:sp>
    </p:spTree>
    <p:extLst>
      <p:ext uri="{BB962C8B-B14F-4D97-AF65-F5344CB8AC3E}">
        <p14:creationId xmlns:p14="http://schemas.microsoft.com/office/powerpoint/2010/main" val="3288263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33872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en-GB" altLang="en-US" b="1" dirty="0" smtClean="0">
                <a:effectLst/>
              </a:rPr>
              <a:t/>
            </a:r>
            <a:br>
              <a:rPr lang="en-GB" altLang="en-US" b="1" dirty="0" smtClean="0">
                <a:effectLst/>
              </a:rPr>
            </a:br>
            <a:r>
              <a:rPr lang="en-GB" altLang="en-US" sz="4000" b="1" dirty="0" smtClean="0">
                <a:effectLst/>
              </a:rPr>
              <a:t>Q10: </a:t>
            </a:r>
            <a:r>
              <a:rPr lang="en-GB" altLang="en-US" sz="4000" b="1" i="1" dirty="0" smtClean="0">
                <a:effectLst/>
              </a:rPr>
              <a:t>If x = 10</a:t>
            </a:r>
            <a:r>
              <a:rPr lang="en-GB" altLang="en-US" sz="4000" b="1" i="1" baseline="30000" dirty="0" smtClean="0">
                <a:effectLst/>
              </a:rPr>
              <a:t>2</a:t>
            </a:r>
            <a:r>
              <a:rPr lang="en-GB" altLang="en-US" sz="4000" b="1" i="1" dirty="0" smtClean="0">
                <a:effectLst/>
              </a:rPr>
              <a:t> then write down the value of log x.</a:t>
            </a:r>
            <a:r>
              <a:rPr lang="en-GB" altLang="en-US" dirty="0" smtClean="0">
                <a:effectLst/>
              </a:rPr>
              <a:t/>
            </a:r>
            <a:br>
              <a:rPr lang="en-GB" altLang="en-US" dirty="0" smtClean="0">
                <a:effectLst/>
              </a:rPr>
            </a:br>
            <a:endParaRPr lang="en-GB" altLang="en-US" dirty="0" smtClean="0">
              <a:effectLst/>
            </a:endParaRP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IE" dirty="0" smtClean="0">
              <a:effectLst/>
            </a:endParaRPr>
          </a:p>
          <a:p>
            <a:pPr>
              <a:defRPr/>
            </a:pPr>
            <a:endParaRPr lang="en-IE" dirty="0" smtClean="0">
              <a:effectLst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IE" dirty="0" smtClean="0">
              <a:effectLst/>
            </a:endParaRPr>
          </a:p>
          <a:p>
            <a:pPr>
              <a:defRPr/>
            </a:pPr>
            <a:r>
              <a:rPr lang="en-IE" dirty="0" smtClean="0">
                <a:effectLst/>
              </a:rPr>
              <a:t>80% Higher Level got this wrong</a:t>
            </a:r>
          </a:p>
          <a:p>
            <a:pPr>
              <a:defRPr/>
            </a:pPr>
            <a:r>
              <a:rPr lang="en-IE" dirty="0" smtClean="0">
                <a:effectLst/>
              </a:rPr>
              <a:t>95% Ordinary Level</a:t>
            </a:r>
            <a:endParaRPr lang="en-GB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3531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89856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en-GB" altLang="en-US" b="1" dirty="0" smtClean="0">
                <a:effectLst/>
              </a:rPr>
              <a:t/>
            </a:r>
            <a:br>
              <a:rPr lang="en-GB" altLang="en-US" b="1" dirty="0" smtClean="0">
                <a:effectLst/>
              </a:rPr>
            </a:br>
            <a:r>
              <a:rPr lang="en-GB" altLang="en-US" b="1" dirty="0" smtClean="0">
                <a:effectLst/>
              </a:rPr>
              <a:t/>
            </a:r>
            <a:br>
              <a:rPr lang="en-GB" altLang="en-US" b="1" dirty="0" smtClean="0">
                <a:effectLst/>
              </a:rPr>
            </a:br>
            <a:r>
              <a:rPr lang="en-GB" altLang="en-US" b="1" dirty="0"/>
              <a:t/>
            </a:r>
            <a:br>
              <a:rPr lang="en-GB" altLang="en-US" b="1" dirty="0"/>
            </a:br>
            <a:r>
              <a:rPr lang="en-GB" altLang="en-US" sz="4000" b="1" dirty="0" smtClean="0">
                <a:effectLst/>
              </a:rPr>
              <a:t>Q11: </a:t>
            </a:r>
            <a:r>
              <a:rPr lang="en-GB" altLang="en-US" sz="4000" b="1" i="1" dirty="0" smtClean="0">
                <a:effectLst/>
              </a:rPr>
              <a:t>If log x = 5 then write down the value of log (x</a:t>
            </a:r>
            <a:r>
              <a:rPr lang="en-GB" altLang="en-US" sz="4000" b="1" i="1" baseline="30000" dirty="0" smtClean="0">
                <a:effectLst/>
              </a:rPr>
              <a:t>2</a:t>
            </a:r>
            <a:r>
              <a:rPr lang="en-GB" altLang="en-US" sz="4000" b="1" i="1" dirty="0" smtClean="0">
                <a:effectLst/>
              </a:rPr>
              <a:t>).</a:t>
            </a:r>
            <a:r>
              <a:rPr lang="en-GB" altLang="en-US" dirty="0" smtClean="0">
                <a:effectLst/>
              </a:rPr>
              <a:t/>
            </a:r>
            <a:br>
              <a:rPr lang="en-GB" altLang="en-US" dirty="0" smtClean="0">
                <a:effectLst/>
              </a:rPr>
            </a:br>
            <a:endParaRPr lang="en-GB" altLang="en-US" dirty="0" smtClean="0">
              <a:effectLst/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IE" dirty="0" smtClean="0">
              <a:effectLst/>
            </a:endParaRPr>
          </a:p>
          <a:p>
            <a:pPr>
              <a:defRPr/>
            </a:pPr>
            <a:endParaRPr lang="en-IE" dirty="0" smtClean="0">
              <a:effectLst/>
            </a:endParaRPr>
          </a:p>
          <a:p>
            <a:pPr>
              <a:defRPr/>
            </a:pPr>
            <a:r>
              <a:rPr lang="en-IE" dirty="0" smtClean="0">
                <a:effectLst/>
              </a:rPr>
              <a:t>99% Ordinary Level gave wrong answer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IE" dirty="0" smtClean="0">
              <a:effectLst/>
            </a:endParaRPr>
          </a:p>
          <a:p>
            <a:pPr>
              <a:defRPr/>
            </a:pPr>
            <a:r>
              <a:rPr lang="en-IE" dirty="0" smtClean="0">
                <a:effectLst/>
              </a:rPr>
              <a:t>95% Higher Level</a:t>
            </a:r>
            <a:endParaRPr lang="en-GB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0740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r>
              <a:rPr lang="en-GB" altLang="en-US" sz="3600" b="1" dirty="0" smtClean="0">
                <a:effectLst/>
              </a:rPr>
              <a:t/>
            </a:r>
            <a:br>
              <a:rPr lang="en-GB" altLang="en-US" sz="3600" b="1" dirty="0" smtClean="0">
                <a:effectLst/>
              </a:rPr>
            </a:br>
            <a:r>
              <a:rPr lang="en-GB" altLang="en-US" sz="3600" b="1" dirty="0" smtClean="0">
                <a:effectLst/>
              </a:rPr>
              <a:t>Q14: </a:t>
            </a:r>
            <a:r>
              <a:rPr lang="en-GB" altLang="en-US" sz="3600" b="1" i="1" dirty="0" smtClean="0">
                <a:effectLst/>
              </a:rPr>
              <a:t>Solve for h: V = </a:t>
            </a:r>
            <a:r>
              <a:rPr lang="el-GR" altLang="en-US" sz="3600" b="1" i="1" dirty="0" smtClean="0">
                <a:effectLst/>
                <a:cs typeface="Arial" panose="020B0604020202020204" pitchFamily="34" charset="0"/>
              </a:rPr>
              <a:t>π</a:t>
            </a:r>
            <a:r>
              <a:rPr lang="en-GB" altLang="en-US" sz="3600" b="1" i="1" dirty="0" smtClean="0">
                <a:effectLst/>
              </a:rPr>
              <a:t>r</a:t>
            </a:r>
            <a:r>
              <a:rPr lang="en-GB" altLang="en-US" sz="3600" b="1" i="1" baseline="30000" dirty="0" smtClean="0">
                <a:effectLst/>
              </a:rPr>
              <a:t>2</a:t>
            </a:r>
            <a:r>
              <a:rPr lang="en-GB" altLang="en-US" sz="3600" b="1" i="1" dirty="0" smtClean="0">
                <a:effectLst/>
              </a:rPr>
              <a:t>h</a:t>
            </a:r>
            <a:r>
              <a:rPr lang="en-GB" altLang="en-US" sz="3600" dirty="0" smtClean="0">
                <a:effectLst/>
              </a:rPr>
              <a:t/>
            </a:r>
            <a:br>
              <a:rPr lang="en-GB" altLang="en-US" sz="3600" dirty="0" smtClean="0">
                <a:effectLst/>
              </a:rPr>
            </a:br>
            <a:endParaRPr lang="en-GB" altLang="en-US" sz="3600" dirty="0" smtClean="0">
              <a:effectLst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IE" dirty="0" smtClean="0">
              <a:effectLst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IE" dirty="0" smtClean="0">
              <a:effectLst/>
            </a:endParaRPr>
          </a:p>
          <a:p>
            <a:pPr>
              <a:defRPr/>
            </a:pPr>
            <a:r>
              <a:rPr lang="en-IE" dirty="0" smtClean="0">
                <a:effectLst/>
              </a:rPr>
              <a:t>78% Ordinary Level gave incorrect answer </a:t>
            </a:r>
          </a:p>
          <a:p>
            <a:pPr>
              <a:defRPr/>
            </a:pPr>
            <a:r>
              <a:rPr lang="en-IE" dirty="0" smtClean="0">
                <a:effectLst/>
              </a:rPr>
              <a:t>38% Higher Level</a:t>
            </a:r>
            <a:endParaRPr lang="en-GB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2100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1864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en-GB" altLang="en-US" b="1" dirty="0" smtClean="0">
                <a:effectLst/>
              </a:rPr>
              <a:t/>
            </a:r>
            <a:br>
              <a:rPr lang="en-GB" altLang="en-US" b="1" dirty="0" smtClean="0">
                <a:effectLst/>
              </a:rPr>
            </a:br>
            <a:r>
              <a:rPr lang="en-GB" altLang="en-US" b="1" dirty="0" smtClean="0">
                <a:effectLst/>
              </a:rPr>
              <a:t/>
            </a:r>
            <a:br>
              <a:rPr lang="en-GB" altLang="en-US" b="1" dirty="0" smtClean="0">
                <a:effectLst/>
              </a:rPr>
            </a:br>
            <a:r>
              <a:rPr lang="en-GB" altLang="en-US" sz="4000" b="1" dirty="0" smtClean="0">
                <a:effectLst/>
              </a:rPr>
              <a:t>Q16: </a:t>
            </a:r>
            <a:r>
              <a:rPr lang="en-GB" altLang="en-US" sz="4000" b="1" i="1" dirty="0" smtClean="0">
                <a:effectLst/>
              </a:rPr>
              <a:t>Solve the equation: 3(x + 2) –24=0.</a:t>
            </a:r>
            <a:r>
              <a:rPr lang="en-GB" altLang="en-US" dirty="0" smtClean="0">
                <a:effectLst/>
              </a:rPr>
              <a:t/>
            </a:r>
            <a:br>
              <a:rPr lang="en-GB" altLang="en-US" dirty="0" smtClean="0">
                <a:effectLst/>
              </a:rPr>
            </a:br>
            <a:endParaRPr lang="en-GB" altLang="en-US" dirty="0" smtClean="0">
              <a:effectLst/>
            </a:endParaRP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IE" dirty="0" smtClean="0">
              <a:effectLst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IE" dirty="0" smtClean="0">
              <a:effectLst/>
            </a:endParaRPr>
          </a:p>
          <a:p>
            <a:pPr>
              <a:defRPr/>
            </a:pPr>
            <a:r>
              <a:rPr lang="en-IE" dirty="0" smtClean="0">
                <a:effectLst/>
              </a:rPr>
              <a:t>13% Higher Level failed to answer correctly</a:t>
            </a:r>
          </a:p>
          <a:p>
            <a:pPr>
              <a:defRPr/>
            </a:pPr>
            <a:r>
              <a:rPr lang="en-IE" dirty="0" smtClean="0">
                <a:effectLst/>
              </a:rPr>
              <a:t>21% Ordinary Level</a:t>
            </a:r>
            <a:endParaRPr lang="en-GB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56224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en-GB" altLang="en-US" b="1" dirty="0" smtClean="0">
                <a:effectLst/>
              </a:rPr>
              <a:t/>
            </a:r>
            <a:br>
              <a:rPr lang="en-GB" altLang="en-US" b="1" dirty="0" smtClean="0">
                <a:effectLst/>
              </a:rPr>
            </a:br>
            <a:r>
              <a:rPr lang="en-GB" altLang="en-US" sz="4000" b="1" dirty="0" smtClean="0">
                <a:effectLst/>
              </a:rPr>
              <a:t>Q17: </a:t>
            </a:r>
            <a:r>
              <a:rPr lang="en-GB" altLang="en-US" sz="4000" b="1" i="1" dirty="0" smtClean="0">
                <a:effectLst/>
              </a:rPr>
              <a:t>Solve for x: x</a:t>
            </a:r>
            <a:r>
              <a:rPr lang="en-GB" altLang="en-US" sz="4000" b="1" i="1" baseline="30000" dirty="0" smtClean="0">
                <a:effectLst/>
              </a:rPr>
              <a:t>2</a:t>
            </a:r>
            <a:r>
              <a:rPr lang="en-GB" altLang="en-US" sz="4000" b="1" i="1" dirty="0" smtClean="0">
                <a:effectLst/>
              </a:rPr>
              <a:t> +x – 6 = 0.</a:t>
            </a:r>
            <a:r>
              <a:rPr lang="en-GB" altLang="en-US" dirty="0" smtClean="0">
                <a:effectLst/>
              </a:rPr>
              <a:t/>
            </a:r>
            <a:br>
              <a:rPr lang="en-GB" altLang="en-US" dirty="0" smtClean="0">
                <a:effectLst/>
              </a:rPr>
            </a:br>
            <a:endParaRPr lang="en-GB" altLang="en-US" dirty="0" smtClean="0">
              <a:effectLst/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IE" altLang="en-US" smtClean="0">
              <a:effectLst/>
            </a:endParaRPr>
          </a:p>
          <a:p>
            <a:endParaRPr lang="en-IE" altLang="en-US" smtClean="0">
              <a:effectLst/>
            </a:endParaRPr>
          </a:p>
          <a:p>
            <a:r>
              <a:rPr lang="en-IE" altLang="en-US" smtClean="0">
                <a:effectLst/>
              </a:rPr>
              <a:t>66% Ordinary Level failed to answer correctly</a:t>
            </a:r>
          </a:p>
          <a:p>
            <a:endParaRPr lang="en-IE" altLang="en-US" smtClean="0">
              <a:effectLst/>
            </a:endParaRPr>
          </a:p>
          <a:p>
            <a:r>
              <a:rPr lang="en-IE" altLang="en-US" smtClean="0">
                <a:effectLst/>
              </a:rPr>
              <a:t>25% Higher Level</a:t>
            </a:r>
            <a:endParaRPr lang="en-GB" altLang="en-US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9225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49896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en-GB" altLang="en-US" b="1" dirty="0" smtClean="0">
                <a:effectLst/>
              </a:rPr>
              <a:t/>
            </a:r>
            <a:br>
              <a:rPr lang="en-GB" altLang="en-US" b="1" dirty="0" smtClean="0">
                <a:effectLst/>
              </a:rPr>
            </a:br>
            <a:r>
              <a:rPr lang="en-GB" altLang="en-US" b="1" dirty="0" smtClean="0">
                <a:effectLst/>
              </a:rPr>
              <a:t/>
            </a:r>
            <a:br>
              <a:rPr lang="en-GB" altLang="en-US" b="1" dirty="0" smtClean="0">
                <a:effectLst/>
              </a:rPr>
            </a:br>
            <a:r>
              <a:rPr lang="en-GB" altLang="en-US" b="1" dirty="0" smtClean="0">
                <a:effectLst/>
              </a:rPr>
              <a:t/>
            </a:r>
            <a:br>
              <a:rPr lang="en-GB" altLang="en-US" b="1" dirty="0" smtClean="0">
                <a:effectLst/>
              </a:rPr>
            </a:br>
            <a:r>
              <a:rPr lang="en-GB" altLang="en-US" sz="3600" b="1" dirty="0" smtClean="0">
                <a:effectLst/>
              </a:rPr>
              <a:t>Q18: </a:t>
            </a:r>
            <a:r>
              <a:rPr lang="en-GB" altLang="en-US" sz="3600" b="1" i="1" dirty="0" smtClean="0">
                <a:effectLst/>
              </a:rPr>
              <a:t>Solve the set of equations:</a:t>
            </a:r>
            <a:r>
              <a:rPr lang="en-GB" altLang="en-US" sz="3600" dirty="0" smtClean="0">
                <a:effectLst/>
              </a:rPr>
              <a:t/>
            </a:r>
            <a:br>
              <a:rPr lang="en-GB" altLang="en-US" sz="3600" dirty="0" smtClean="0">
                <a:effectLst/>
              </a:rPr>
            </a:br>
            <a:r>
              <a:rPr lang="en-GB" altLang="en-US" sz="3600" i="1" dirty="0" smtClean="0">
                <a:effectLst/>
              </a:rPr>
              <a:t> 2x + y = 7</a:t>
            </a:r>
            <a:r>
              <a:rPr lang="en-GB" altLang="en-US" sz="3600" dirty="0" smtClean="0">
                <a:effectLst/>
              </a:rPr>
              <a:t/>
            </a:r>
            <a:br>
              <a:rPr lang="en-GB" altLang="en-US" sz="3600" dirty="0" smtClean="0">
                <a:effectLst/>
              </a:rPr>
            </a:br>
            <a:r>
              <a:rPr lang="en-GB" altLang="en-US" sz="3600" i="1" dirty="0" smtClean="0">
                <a:effectLst/>
              </a:rPr>
              <a:t>  x + 2y = 5</a:t>
            </a:r>
            <a:r>
              <a:rPr lang="en-GB" altLang="en-US" sz="3600" dirty="0" smtClean="0">
                <a:effectLst/>
              </a:rPr>
              <a:t/>
            </a:r>
            <a:br>
              <a:rPr lang="en-GB" altLang="en-US" sz="3600" dirty="0" smtClean="0">
                <a:effectLst/>
              </a:rPr>
            </a:br>
            <a:endParaRPr lang="en-GB" altLang="en-US" sz="3600" dirty="0" smtClean="0">
              <a:effectLst/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43188"/>
            <a:ext cx="8229600" cy="34877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IE" altLang="en-US" smtClean="0">
              <a:effectLst/>
            </a:endParaRPr>
          </a:p>
          <a:p>
            <a:r>
              <a:rPr lang="en-IE" altLang="en-US" smtClean="0">
                <a:effectLst/>
              </a:rPr>
              <a:t>50% Ordinary Level incorrect</a:t>
            </a:r>
          </a:p>
          <a:p>
            <a:r>
              <a:rPr lang="en-IE" altLang="en-US" smtClean="0">
                <a:effectLst/>
              </a:rPr>
              <a:t>27% Higher Level</a:t>
            </a:r>
          </a:p>
          <a:p>
            <a:endParaRPr lang="en-GB" altLang="en-US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20748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r>
              <a:rPr lang="en-GB" altLang="en-US" sz="3600" b="1" dirty="0" smtClean="0">
                <a:effectLst/>
              </a:rPr>
              <a:t/>
            </a:r>
            <a:br>
              <a:rPr lang="en-GB" altLang="en-US" sz="3600" b="1" dirty="0" smtClean="0">
                <a:effectLst/>
              </a:rPr>
            </a:br>
            <a:r>
              <a:rPr lang="en-GB" altLang="en-US" sz="3600" b="1" dirty="0" smtClean="0">
                <a:effectLst/>
              </a:rPr>
              <a:t>Q20:</a:t>
            </a:r>
            <a:r>
              <a:rPr lang="en-GB" altLang="en-US" sz="3600" b="1" i="1" dirty="0" smtClean="0">
                <a:effectLst/>
              </a:rPr>
              <a:t> Solve for x: 3 – 6x &lt; 21</a:t>
            </a:r>
            <a:r>
              <a:rPr lang="en-GB" altLang="en-US" sz="3600" dirty="0" smtClean="0">
                <a:effectLst/>
              </a:rPr>
              <a:t/>
            </a:r>
            <a:br>
              <a:rPr lang="en-GB" altLang="en-US" sz="3600" dirty="0" smtClean="0">
                <a:effectLst/>
              </a:rPr>
            </a:br>
            <a:endParaRPr lang="en-GB" altLang="en-US" sz="3600" dirty="0" smtClean="0">
              <a:effectLst/>
            </a:endParaRP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IE" altLang="en-US" smtClean="0">
              <a:effectLst/>
            </a:endParaRPr>
          </a:p>
          <a:p>
            <a:endParaRPr lang="en-IE" altLang="en-US" smtClean="0">
              <a:effectLst/>
            </a:endParaRPr>
          </a:p>
          <a:p>
            <a:r>
              <a:rPr lang="en-IE" altLang="en-US" smtClean="0">
                <a:effectLst/>
              </a:rPr>
              <a:t>75% Ordinary Level got this wrong</a:t>
            </a:r>
          </a:p>
          <a:p>
            <a:r>
              <a:rPr lang="en-IE" altLang="en-US" smtClean="0">
                <a:effectLst/>
              </a:rPr>
              <a:t>62% Higher Level</a:t>
            </a:r>
            <a:endParaRPr lang="en-GB" altLang="en-US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0531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Increasing Numbers in Service Mathematics</a:t>
            </a:r>
            <a:endParaRPr lang="en-US" dirty="0" smtClean="0"/>
          </a:p>
        </p:txBody>
      </p:sp>
      <p:graphicFrame>
        <p:nvGraphicFramePr>
          <p:cNvPr id="47107" name="Group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40500625"/>
              </p:ext>
            </p:extLst>
          </p:nvPr>
        </p:nvGraphicFramePr>
        <p:xfrm>
          <a:off x="1331640" y="2564904"/>
          <a:ext cx="6172200" cy="3086101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</a:tblGrid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1998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2012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02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Technology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345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430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71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Science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204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480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676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en-GB" altLang="en-US" sz="3600" b="1" dirty="0" smtClean="0">
                <a:effectLst/>
              </a:rPr>
              <a:t>Q21:</a:t>
            </a:r>
            <a:r>
              <a:rPr lang="en-GB" altLang="en-US" sz="3600" b="1" i="1" dirty="0" smtClean="0">
                <a:effectLst/>
              </a:rPr>
              <a:t> Simplify: </a:t>
            </a:r>
            <a:r>
              <a:rPr lang="en-GB" altLang="en-US" sz="3600" b="1" i="1" baseline="30000" dirty="0" smtClean="0">
                <a:effectLst/>
              </a:rPr>
              <a:t>1</a:t>
            </a:r>
            <a:r>
              <a:rPr lang="en-GB" altLang="en-US" sz="3600" b="1" i="1" dirty="0" smtClean="0">
                <a:effectLst/>
              </a:rPr>
              <a:t>/</a:t>
            </a:r>
            <a:r>
              <a:rPr lang="en-GB" altLang="en-US" sz="3600" b="1" i="1" baseline="-30000" dirty="0" smtClean="0">
                <a:effectLst/>
              </a:rPr>
              <a:t>x-1</a:t>
            </a:r>
            <a:r>
              <a:rPr lang="en-GB" altLang="en-US" sz="3600" b="1" i="1" dirty="0" smtClean="0">
                <a:effectLst/>
              </a:rPr>
              <a:t> – </a:t>
            </a:r>
            <a:r>
              <a:rPr lang="en-GB" altLang="en-US" sz="3600" b="1" i="1" baseline="30000" dirty="0" smtClean="0">
                <a:effectLst/>
              </a:rPr>
              <a:t>2</a:t>
            </a:r>
            <a:r>
              <a:rPr lang="en-GB" altLang="en-US" sz="3600" b="1" i="1" dirty="0" smtClean="0">
                <a:effectLst/>
              </a:rPr>
              <a:t>/</a:t>
            </a:r>
            <a:r>
              <a:rPr lang="en-GB" altLang="en-US" sz="3600" b="1" i="1" baseline="-30000" dirty="0" smtClean="0">
                <a:effectLst/>
              </a:rPr>
              <a:t>x+1.</a:t>
            </a:r>
            <a:r>
              <a:rPr lang="en-GB" altLang="en-US" sz="3600" dirty="0" smtClean="0">
                <a:effectLst/>
              </a:rPr>
              <a:t/>
            </a:r>
            <a:br>
              <a:rPr lang="en-GB" altLang="en-US" sz="3600" dirty="0" smtClean="0">
                <a:effectLst/>
              </a:rPr>
            </a:br>
            <a:endParaRPr lang="en-GB" altLang="en-US" sz="3600" dirty="0" smtClean="0">
              <a:effectLst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4545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IE" dirty="0" smtClean="0">
              <a:effectLst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IE" dirty="0" smtClean="0">
              <a:effectLst/>
            </a:endParaRPr>
          </a:p>
          <a:p>
            <a:pPr>
              <a:defRPr/>
            </a:pPr>
            <a:r>
              <a:rPr lang="en-GB" dirty="0" smtClean="0">
                <a:effectLst/>
              </a:rPr>
              <a:t>92% Ordinary Level  </a:t>
            </a:r>
            <a:r>
              <a:rPr lang="en-IE" dirty="0" smtClean="0">
                <a:effectLst/>
              </a:rPr>
              <a:t>failed to answer correctly</a:t>
            </a:r>
          </a:p>
          <a:p>
            <a:pPr>
              <a:defRPr/>
            </a:pPr>
            <a:endParaRPr lang="en-GB" dirty="0" smtClean="0">
              <a:effectLst/>
            </a:endParaRPr>
          </a:p>
          <a:p>
            <a:pPr>
              <a:defRPr/>
            </a:pPr>
            <a:r>
              <a:rPr lang="en-GB" dirty="0" smtClean="0">
                <a:effectLst/>
              </a:rPr>
              <a:t>62% Higher Level</a:t>
            </a:r>
          </a:p>
        </p:txBody>
      </p:sp>
    </p:spTree>
    <p:extLst>
      <p:ext uri="{BB962C8B-B14F-4D97-AF65-F5344CB8AC3E}">
        <p14:creationId xmlns:p14="http://schemas.microsoft.com/office/powerpoint/2010/main" val="148607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05272"/>
            <a:ext cx="7772400" cy="1371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en-GB" altLang="en-US" sz="4000" b="1" dirty="0" smtClean="0">
                <a:effectLst/>
              </a:rPr>
              <a:t>Q23: </a:t>
            </a:r>
            <a:r>
              <a:rPr lang="en-GB" altLang="en-US" sz="4000" b="1" i="1" dirty="0" smtClean="0">
                <a:effectLst/>
              </a:rPr>
              <a:t>Find the area of the circle </a:t>
            </a:r>
            <a:br>
              <a:rPr lang="en-GB" altLang="en-US" sz="4000" b="1" i="1" dirty="0" smtClean="0">
                <a:effectLst/>
              </a:rPr>
            </a:br>
            <a:r>
              <a:rPr lang="en-GB" altLang="en-US" sz="4000" b="1" i="1" dirty="0" smtClean="0">
                <a:effectLst/>
              </a:rPr>
              <a:t>(Use </a:t>
            </a:r>
            <a:r>
              <a:rPr lang="en-GB" altLang="en-US" sz="4000" b="1" i="1" dirty="0" smtClean="0">
                <a:effectLst/>
                <a:sym typeface="Symbol" panose="05050102010706020507" pitchFamily="18" charset="2"/>
              </a:rPr>
              <a:t></a:t>
            </a:r>
            <a:r>
              <a:rPr lang="en-GB" altLang="en-US" sz="4000" b="1" i="1" dirty="0" smtClean="0">
                <a:effectLst/>
              </a:rPr>
              <a:t> </a:t>
            </a:r>
            <a:r>
              <a:rPr lang="en-GB" altLang="en-US" sz="4000" b="1" i="1" dirty="0" smtClean="0">
                <a:effectLst/>
                <a:sym typeface="Symbol" panose="05050102010706020507" pitchFamily="18" charset="2"/>
              </a:rPr>
              <a:t></a:t>
            </a:r>
            <a:r>
              <a:rPr lang="en-GB" altLang="en-US" sz="4000" b="1" i="1" dirty="0" smtClean="0">
                <a:effectLst/>
              </a:rPr>
              <a:t> </a:t>
            </a:r>
            <a:r>
              <a:rPr lang="en-GB" altLang="en-US" sz="4000" b="1" i="1" baseline="30000" dirty="0" smtClean="0">
                <a:effectLst/>
              </a:rPr>
              <a:t>22</a:t>
            </a:r>
            <a:r>
              <a:rPr lang="en-GB" altLang="en-US" sz="4000" b="1" i="1" dirty="0" smtClean="0">
                <a:effectLst/>
              </a:rPr>
              <a:t>/</a:t>
            </a:r>
            <a:r>
              <a:rPr lang="en-GB" altLang="en-US" sz="4000" b="1" i="1" baseline="-30000" dirty="0" smtClean="0">
                <a:effectLst/>
              </a:rPr>
              <a:t>7 </a:t>
            </a:r>
            <a:r>
              <a:rPr lang="en-GB" altLang="en-US" sz="4000" b="1" i="1" dirty="0" smtClean="0">
                <a:effectLst/>
              </a:rPr>
              <a:t>)</a:t>
            </a:r>
            <a:r>
              <a:rPr lang="en-GB" altLang="en-US" dirty="0" smtClean="0">
                <a:effectLst/>
              </a:rPr>
              <a:t/>
            </a:r>
            <a:br>
              <a:rPr lang="en-GB" altLang="en-US" dirty="0" smtClean="0">
                <a:effectLst/>
              </a:rPr>
            </a:br>
            <a:endParaRPr lang="en-GB" altLang="en-US" dirty="0" smtClean="0">
              <a:effectLst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41700" y="1866900"/>
            <a:ext cx="2260600" cy="2016125"/>
          </a:xfrm>
          <a:prstGeom prst="ellipse">
            <a:avLst/>
          </a:prstGeom>
          <a:solidFill>
            <a:srgbClr val="FFFFFF"/>
          </a:solidFill>
          <a:ln>
            <a:solidFill>
              <a:srgbClr val="000000"/>
            </a:solidFill>
            <a:rou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en-US" altLang="en-US" smtClean="0">
              <a:effectLst/>
            </a:endParaRPr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4648200" y="2895600"/>
            <a:ext cx="99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4800600" y="2514600"/>
            <a:ext cx="68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IE" altLang="en-US" sz="1600">
                <a:solidFill>
                  <a:schemeClr val="bg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7cm</a:t>
            </a:r>
            <a:endParaRPr lang="en-GB" altLang="en-US" sz="1600">
              <a:solidFill>
                <a:schemeClr val="bg2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762000" y="4114800"/>
            <a:ext cx="8077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IE" altLang="en-US" sz="2400" dirty="0">
                <a:latin typeface="Comic Sans MS" panose="030F0702030302020204" pitchFamily="66" charset="0"/>
                <a:cs typeface="Times New Roman" panose="02020603050405020304" pitchFamily="18" charset="0"/>
              </a:rPr>
              <a:t>67% Ordinary Level answered incorrectly or not at all</a:t>
            </a:r>
          </a:p>
          <a:p>
            <a:pPr algn="ctr" eaLnBrk="1" hangingPunct="1"/>
            <a:endParaRPr lang="en-IE" altLang="en-US" sz="24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en-IE" altLang="en-US" sz="2400" dirty="0">
                <a:latin typeface="Comic Sans MS" panose="030F0702030302020204" pitchFamily="66" charset="0"/>
                <a:cs typeface="Times New Roman" panose="02020603050405020304" pitchFamily="18" charset="0"/>
              </a:rPr>
              <a:t>54% Higher Level</a:t>
            </a:r>
            <a:endParaRPr lang="en-GB" altLang="en-US" sz="24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36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en-GB" altLang="en-US" b="1" dirty="0" smtClean="0">
                <a:effectLst/>
              </a:rPr>
              <a:t/>
            </a:r>
            <a:br>
              <a:rPr lang="en-GB" altLang="en-US" b="1" dirty="0" smtClean="0">
                <a:effectLst/>
              </a:rPr>
            </a:br>
            <a:r>
              <a:rPr lang="en-GB" altLang="en-US" sz="4000" b="1" dirty="0" smtClean="0">
                <a:effectLst/>
              </a:rPr>
              <a:t>Q24: </a:t>
            </a:r>
            <a:r>
              <a:rPr lang="en-GB" altLang="en-US" sz="4000" b="1" i="1" dirty="0" smtClean="0">
                <a:effectLst/>
              </a:rPr>
              <a:t>Calculate the area of the triangle.</a:t>
            </a:r>
            <a:r>
              <a:rPr lang="en-GB" altLang="en-US" dirty="0" smtClean="0">
                <a:effectLst/>
              </a:rPr>
              <a:t/>
            </a:r>
            <a:br>
              <a:rPr lang="en-GB" altLang="en-US" dirty="0" smtClean="0">
                <a:effectLst/>
              </a:rPr>
            </a:br>
            <a:endParaRPr lang="en-GB" altLang="en-US" dirty="0" smtClean="0">
              <a:effectLst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IE" altLang="en-US" sz="2000" smtClean="0">
                <a:effectLst/>
              </a:rPr>
              <a:t>50% Ordinary Level answered incorrectly, 20% Higher Level</a:t>
            </a:r>
          </a:p>
          <a:p>
            <a:endParaRPr lang="en-IE" altLang="en-US" sz="2000" smtClean="0">
              <a:effectLst/>
            </a:endParaRPr>
          </a:p>
          <a:p>
            <a:endParaRPr lang="en-GB" altLang="en-US" sz="2400" smtClean="0">
              <a:effectLst/>
            </a:endParaRPr>
          </a:p>
        </p:txBody>
      </p:sp>
      <p:sp>
        <p:nvSpPr>
          <p:cNvPr id="37892" name="Line 4"/>
          <p:cNvSpPr>
            <a:spLocks noChangeShapeType="1"/>
          </p:cNvSpPr>
          <p:nvPr/>
        </p:nvSpPr>
        <p:spPr bwMode="auto">
          <a:xfrm>
            <a:off x="4038600" y="2743200"/>
            <a:ext cx="12192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37893" name="Line 5"/>
          <p:cNvSpPr>
            <a:spLocks noChangeShapeType="1"/>
          </p:cNvSpPr>
          <p:nvPr/>
        </p:nvSpPr>
        <p:spPr bwMode="auto">
          <a:xfrm flipH="1">
            <a:off x="2895600" y="2743200"/>
            <a:ext cx="11430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>
            <a:off x="2895600" y="48006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4038600" y="2819400"/>
            <a:ext cx="0" cy="1981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4800600" y="3429000"/>
            <a:ext cx="838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IE" altLang="en-US" sz="2400">
                <a:latin typeface="Book Antiqua" panose="02040602050305030304" pitchFamily="18" charset="0"/>
                <a:cs typeface="Times New Roman" panose="02020603050405020304" pitchFamily="18" charset="0"/>
              </a:rPr>
              <a:t>2</a:t>
            </a:r>
            <a:endParaRPr lang="en-GB" altLang="en-US" sz="2400"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2590800" y="3352800"/>
            <a:ext cx="762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IE" altLang="en-US" sz="2400">
                <a:latin typeface="Book Antiqua" panose="02040602050305030304" pitchFamily="18" charset="0"/>
                <a:cs typeface="Times New Roman" panose="02020603050405020304" pitchFamily="18" charset="0"/>
              </a:rPr>
              <a:t>2</a:t>
            </a:r>
            <a:endParaRPr lang="en-GB" altLang="en-US" sz="2400"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3657600" y="4876800"/>
            <a:ext cx="762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IE" altLang="en-US" sz="2400">
                <a:latin typeface="Book Antiqua" panose="02040602050305030304" pitchFamily="18" charset="0"/>
                <a:cs typeface="Times New Roman" panose="02020603050405020304" pitchFamily="18" charset="0"/>
              </a:rPr>
              <a:t>2</a:t>
            </a:r>
            <a:endParaRPr lang="en-GB" altLang="en-US" sz="2400"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4114800" y="3733800"/>
            <a:ext cx="533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GB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GB" altLang="en-US" sz="2400">
                <a:latin typeface="Book Antiqua" panose="02040602050305030304" pitchFamily="18" charset="0"/>
                <a:cs typeface="Times New Roman" panose="02020603050405020304" pitchFamily="18" charset="0"/>
              </a:rPr>
              <a:t>3 </a:t>
            </a:r>
          </a:p>
        </p:txBody>
      </p:sp>
    </p:spTree>
    <p:extLst>
      <p:ext uri="{BB962C8B-B14F-4D97-AF65-F5344CB8AC3E}">
        <p14:creationId xmlns:p14="http://schemas.microsoft.com/office/powerpoint/2010/main" val="330433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z="3600" b="1" dirty="0" smtClean="0">
                <a:effectLst/>
              </a:rPr>
              <a:t>Q26: </a:t>
            </a:r>
            <a:r>
              <a:rPr lang="en-GB" altLang="en-US" sz="3600" b="1" i="1" dirty="0" smtClean="0">
                <a:effectLst/>
              </a:rPr>
              <a:t>Write down sin 30</a:t>
            </a:r>
            <a:r>
              <a:rPr lang="en-GB" altLang="en-US" sz="3600" b="1" i="1" baseline="30000" dirty="0" smtClean="0">
                <a:effectLst/>
              </a:rPr>
              <a:t>o</a:t>
            </a:r>
            <a:r>
              <a:rPr lang="en-GB" altLang="en-US" sz="3600" b="1" i="1" dirty="0" smtClean="0">
                <a:effectLst/>
              </a:rPr>
              <a:t> as a fraction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IE" altLang="en-US" sz="1800" b="1" smtClean="0">
                <a:effectLst/>
              </a:rPr>
              <a:t>70% Ordinary Level incorrect, 35% Higher Level</a:t>
            </a:r>
            <a:endParaRPr lang="en-GB" altLang="en-US" sz="1800" b="1" smtClean="0">
              <a:effectLst/>
            </a:endParaRPr>
          </a:p>
        </p:txBody>
      </p:sp>
      <p:sp>
        <p:nvSpPr>
          <p:cNvPr id="38916" name="Line 4"/>
          <p:cNvSpPr>
            <a:spLocks noChangeShapeType="1"/>
          </p:cNvSpPr>
          <p:nvPr/>
        </p:nvSpPr>
        <p:spPr bwMode="auto">
          <a:xfrm>
            <a:off x="5334000" y="25146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 flipH="1">
            <a:off x="3276600" y="2514600"/>
            <a:ext cx="205740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>
            <a:off x="3276600" y="4800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3124200" y="3352800"/>
            <a:ext cx="76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IE" altLang="en-US" sz="2400">
                <a:latin typeface="Book Antiqua" panose="02040602050305030304" pitchFamily="18" charset="0"/>
                <a:cs typeface="Times New Roman" panose="02020603050405020304" pitchFamily="18" charset="0"/>
              </a:rPr>
              <a:t>2</a:t>
            </a:r>
            <a:endParaRPr lang="en-GB" altLang="en-US" sz="2400"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5486400" y="3581400"/>
            <a:ext cx="762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GB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GB" altLang="en-US" sz="2400">
                <a:latin typeface="Book Antiqua" panose="0204060205030503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4114800" y="4953000"/>
            <a:ext cx="83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IE" altLang="en-US" sz="2400">
                <a:latin typeface="Book Antiqua" panose="02040602050305030304" pitchFamily="18" charset="0"/>
                <a:cs typeface="Times New Roman" panose="02020603050405020304" pitchFamily="18" charset="0"/>
              </a:rPr>
              <a:t>1</a:t>
            </a:r>
            <a:endParaRPr lang="en-GB" altLang="en-US" sz="2400"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3733800" y="4419600"/>
            <a:ext cx="4572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IE" altLang="en-US" sz="2400">
                <a:latin typeface="Book Antiqua" panose="02040602050305030304" pitchFamily="18" charset="0"/>
                <a:cs typeface="Times New Roman" panose="02020603050405020304" pitchFamily="18" charset="0"/>
              </a:rPr>
              <a:t>60</a:t>
            </a:r>
            <a:r>
              <a:rPr lang="en-IE" altLang="en-US" sz="2400" baseline="30000">
                <a:latin typeface="Book Antiqua" panose="02040602050305030304" pitchFamily="18" charset="0"/>
                <a:cs typeface="Times New Roman" panose="02020603050405020304" pitchFamily="18" charset="0"/>
              </a:rPr>
              <a:t>o</a:t>
            </a:r>
            <a:endParaRPr lang="en-GB" altLang="en-US" sz="2400" baseline="30000"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4876800" y="3048000"/>
            <a:ext cx="381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IE" altLang="en-US" sz="2400">
                <a:latin typeface="Book Antiqua" panose="02040602050305030304" pitchFamily="18" charset="0"/>
                <a:cs typeface="Times New Roman" panose="02020603050405020304" pitchFamily="18" charset="0"/>
              </a:rPr>
              <a:t>30</a:t>
            </a:r>
            <a:r>
              <a:rPr lang="en-IE" altLang="en-US" sz="2400" baseline="30000">
                <a:latin typeface="Book Antiqua" panose="02040602050305030304" pitchFamily="18" charset="0"/>
                <a:cs typeface="Times New Roman" panose="02020603050405020304" pitchFamily="18" charset="0"/>
              </a:rPr>
              <a:t>o</a:t>
            </a:r>
            <a:endParaRPr lang="en-GB" altLang="en-US" sz="2400" baseline="30000"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924" name="Line 12"/>
          <p:cNvSpPr>
            <a:spLocks noChangeShapeType="1"/>
          </p:cNvSpPr>
          <p:nvPr/>
        </p:nvSpPr>
        <p:spPr bwMode="auto">
          <a:xfrm flipH="1">
            <a:off x="5105400" y="4495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38925" name="Line 13"/>
          <p:cNvSpPr>
            <a:spLocks noChangeShapeType="1"/>
          </p:cNvSpPr>
          <p:nvPr/>
        </p:nvSpPr>
        <p:spPr bwMode="auto">
          <a:xfrm>
            <a:off x="5105400" y="4495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26567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en-GB" altLang="en-US" sz="3600" b="1" dirty="0" smtClean="0">
                <a:effectLst/>
              </a:rPr>
              <a:t/>
            </a:r>
            <a:br>
              <a:rPr lang="en-GB" altLang="en-US" sz="3600" b="1" dirty="0" smtClean="0">
                <a:effectLst/>
              </a:rPr>
            </a:br>
            <a:r>
              <a:rPr lang="en-GB" altLang="en-US" sz="3600" b="1" dirty="0" smtClean="0">
                <a:effectLst/>
              </a:rPr>
              <a:t>Q27: </a:t>
            </a:r>
            <a:r>
              <a:rPr lang="en-GB" altLang="en-US" sz="3600" b="1" i="1" dirty="0" smtClean="0">
                <a:effectLst/>
              </a:rPr>
              <a:t>Find the value of sin</a:t>
            </a:r>
            <a:r>
              <a:rPr lang="en-GB" altLang="en-US" sz="3600" b="1" i="1" baseline="30000" dirty="0" smtClean="0">
                <a:effectLst/>
              </a:rPr>
              <a:t>2</a:t>
            </a:r>
            <a:r>
              <a:rPr lang="en-GB" altLang="en-US" sz="3600" b="1" i="1" dirty="0" smtClean="0">
                <a:effectLst/>
              </a:rPr>
              <a:t>66</a:t>
            </a:r>
            <a:r>
              <a:rPr lang="en-GB" altLang="en-US" sz="3600" b="1" i="1" baseline="30000" dirty="0" smtClean="0">
                <a:effectLst/>
              </a:rPr>
              <a:t> o</a:t>
            </a:r>
            <a:r>
              <a:rPr lang="en-GB" altLang="en-US" sz="3600" b="1" i="1" dirty="0" smtClean="0">
                <a:effectLst/>
              </a:rPr>
              <a:t> +cos</a:t>
            </a:r>
            <a:r>
              <a:rPr lang="en-GB" altLang="en-US" sz="3600" b="1" i="1" baseline="30000" dirty="0" smtClean="0">
                <a:effectLst/>
              </a:rPr>
              <a:t>2</a:t>
            </a:r>
            <a:r>
              <a:rPr lang="en-GB" altLang="en-US" sz="3600" b="1" i="1" dirty="0" smtClean="0">
                <a:effectLst/>
              </a:rPr>
              <a:t>66</a:t>
            </a:r>
            <a:r>
              <a:rPr lang="en-GB" altLang="en-US" sz="3600" b="1" i="1" baseline="30000" dirty="0" smtClean="0">
                <a:effectLst/>
              </a:rPr>
              <a:t>o</a:t>
            </a:r>
            <a:r>
              <a:rPr lang="en-GB" altLang="en-US" sz="3600" dirty="0" smtClean="0">
                <a:effectLst/>
              </a:rPr>
              <a:t/>
            </a:r>
            <a:br>
              <a:rPr lang="en-GB" altLang="en-US" sz="3600" dirty="0" smtClean="0">
                <a:effectLst/>
              </a:rPr>
            </a:br>
            <a:endParaRPr lang="en-GB" altLang="en-US" sz="3600" dirty="0" smtClean="0">
              <a:effectLst/>
            </a:endParaRP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IE" altLang="en-US" smtClean="0">
              <a:effectLst/>
            </a:endParaRPr>
          </a:p>
          <a:p>
            <a:endParaRPr lang="en-IE" altLang="en-US" smtClean="0">
              <a:effectLst/>
            </a:endParaRPr>
          </a:p>
          <a:p>
            <a:r>
              <a:rPr lang="en-IE" altLang="en-US" smtClean="0">
                <a:effectLst/>
              </a:rPr>
              <a:t>Only on Higher Level syllabus</a:t>
            </a:r>
          </a:p>
          <a:p>
            <a:r>
              <a:rPr lang="en-IE" altLang="en-US" smtClean="0">
                <a:effectLst/>
              </a:rPr>
              <a:t>89% of Higher Level students got this wrong</a:t>
            </a:r>
            <a:endParaRPr lang="en-GB" altLang="en-US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0445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45840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en-GB" altLang="en-US" b="1" dirty="0" smtClean="0">
                <a:effectLst/>
              </a:rPr>
              <a:t/>
            </a:r>
            <a:br>
              <a:rPr lang="en-GB" altLang="en-US" b="1" dirty="0" smtClean="0">
                <a:effectLst/>
              </a:rPr>
            </a:br>
            <a:r>
              <a:rPr lang="en-GB" altLang="en-US" sz="4000" b="1" dirty="0" smtClean="0">
                <a:effectLst/>
              </a:rPr>
              <a:t>Q28: </a:t>
            </a:r>
            <a:r>
              <a:rPr lang="en-GB" altLang="en-US" sz="4000" b="1" i="1" dirty="0" smtClean="0">
                <a:effectLst/>
              </a:rPr>
              <a:t>Write down 90</a:t>
            </a:r>
            <a:r>
              <a:rPr lang="en-GB" altLang="en-US" sz="4000" b="1" i="1" baseline="30000" dirty="0" smtClean="0">
                <a:effectLst/>
              </a:rPr>
              <a:t>o</a:t>
            </a:r>
            <a:r>
              <a:rPr lang="en-GB" altLang="en-US" sz="4000" b="1" i="1" dirty="0" smtClean="0">
                <a:effectLst/>
              </a:rPr>
              <a:t> in radians.</a:t>
            </a:r>
            <a:r>
              <a:rPr lang="en-GB" altLang="en-US" dirty="0" smtClean="0">
                <a:effectLst/>
              </a:rPr>
              <a:t/>
            </a:r>
            <a:br>
              <a:rPr lang="en-GB" altLang="en-US" dirty="0" smtClean="0">
                <a:effectLst/>
              </a:rPr>
            </a:br>
            <a:endParaRPr lang="en-GB" altLang="en-US" dirty="0" smtClean="0">
              <a:effectLst/>
            </a:endParaRP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IE" altLang="en-US" smtClean="0">
              <a:effectLst/>
            </a:endParaRPr>
          </a:p>
          <a:p>
            <a:endParaRPr lang="en-IE" altLang="en-US" smtClean="0">
              <a:effectLst/>
            </a:endParaRPr>
          </a:p>
          <a:p>
            <a:r>
              <a:rPr lang="en-IE" altLang="en-US" smtClean="0">
                <a:effectLst/>
              </a:rPr>
              <a:t>Not on Ordinary Level Syllabus</a:t>
            </a:r>
          </a:p>
          <a:p>
            <a:r>
              <a:rPr lang="en-IE" altLang="en-US" smtClean="0">
                <a:effectLst/>
              </a:rPr>
              <a:t>41% of Higher Level students got this wrong or did not answer at all</a:t>
            </a:r>
            <a:endParaRPr lang="en-GB" altLang="en-US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8098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79922"/>
            <a:ext cx="8229600" cy="996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en-GB" altLang="en-US" b="1" dirty="0" smtClean="0">
                <a:effectLst/>
              </a:rPr>
              <a:t/>
            </a:r>
            <a:br>
              <a:rPr lang="en-GB" altLang="en-US" b="1" dirty="0" smtClean="0">
                <a:effectLst/>
              </a:rPr>
            </a:br>
            <a:r>
              <a:rPr lang="en-GB" altLang="en-US" b="1" dirty="0" smtClean="0">
                <a:effectLst/>
              </a:rPr>
              <a:t/>
            </a:r>
            <a:br>
              <a:rPr lang="en-GB" altLang="en-US" b="1" dirty="0" smtClean="0">
                <a:effectLst/>
              </a:rPr>
            </a:br>
            <a:r>
              <a:rPr lang="en-GB" altLang="en-US" sz="4000" b="1" dirty="0" smtClean="0">
                <a:effectLst/>
              </a:rPr>
              <a:t>Q30: </a:t>
            </a:r>
            <a:r>
              <a:rPr lang="en-GB" altLang="en-US" sz="4000" b="1" i="1" dirty="0" smtClean="0">
                <a:effectLst/>
              </a:rPr>
              <a:t>State whether the line L has a positive or a negative slope.</a:t>
            </a:r>
            <a:r>
              <a:rPr lang="en-GB" altLang="en-US" dirty="0" smtClean="0">
                <a:effectLst/>
              </a:rPr>
              <a:t/>
            </a:r>
            <a:br>
              <a:rPr lang="en-GB" altLang="en-US" dirty="0" smtClean="0">
                <a:effectLst/>
              </a:rPr>
            </a:br>
            <a:endParaRPr lang="en-GB" altLang="en-US" dirty="0" smtClean="0">
              <a:effectLst/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209800"/>
            <a:ext cx="7772400" cy="403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IE" altLang="en-US" sz="1800" smtClean="0">
                <a:effectLst/>
              </a:rPr>
              <a:t>16% Ordinary Level answered incorrectly or not at all, 7% Higher Level</a:t>
            </a:r>
            <a:endParaRPr lang="en-GB" altLang="en-US" sz="1800" smtClean="0">
              <a:effectLst/>
            </a:endParaRPr>
          </a:p>
        </p:txBody>
      </p:sp>
      <p:sp>
        <p:nvSpPr>
          <p:cNvPr id="41988" name="Line 4"/>
          <p:cNvSpPr>
            <a:spLocks noChangeShapeType="1"/>
          </p:cNvSpPr>
          <p:nvPr/>
        </p:nvSpPr>
        <p:spPr bwMode="auto">
          <a:xfrm>
            <a:off x="4191000" y="29718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41989" name="Line 5"/>
          <p:cNvSpPr>
            <a:spLocks noChangeShapeType="1"/>
          </p:cNvSpPr>
          <p:nvPr/>
        </p:nvSpPr>
        <p:spPr bwMode="auto">
          <a:xfrm>
            <a:off x="1828800" y="4495800"/>
            <a:ext cx="510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41990" name="Line 6"/>
          <p:cNvSpPr>
            <a:spLocks noChangeShapeType="1"/>
          </p:cNvSpPr>
          <p:nvPr/>
        </p:nvSpPr>
        <p:spPr bwMode="auto">
          <a:xfrm>
            <a:off x="2362200" y="3276600"/>
            <a:ext cx="434340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4191000" y="2895600"/>
            <a:ext cx="685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IE" altLang="en-US" sz="2400">
                <a:latin typeface="Book Antiqua" panose="02040602050305030304" pitchFamily="18" charset="0"/>
                <a:cs typeface="Times New Roman" panose="02020603050405020304" pitchFamily="18" charset="0"/>
              </a:rPr>
              <a:t>Y</a:t>
            </a:r>
            <a:endParaRPr lang="en-GB" altLang="en-US" sz="2400"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6629400" y="3962400"/>
            <a:ext cx="68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IE" altLang="en-US" sz="2400">
                <a:latin typeface="Book Antiqua" panose="02040602050305030304" pitchFamily="18" charset="0"/>
                <a:cs typeface="Times New Roman" panose="02020603050405020304" pitchFamily="18" charset="0"/>
              </a:rPr>
              <a:t>X</a:t>
            </a:r>
            <a:endParaRPr lang="en-GB" altLang="en-US" sz="2400"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1752600" y="3048000"/>
            <a:ext cx="838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IE" altLang="en-US" sz="2400">
                <a:latin typeface="Book Antiqua" panose="02040602050305030304" pitchFamily="18" charset="0"/>
                <a:cs typeface="Times New Roman" panose="02020603050405020304" pitchFamily="18" charset="0"/>
              </a:rPr>
              <a:t>L</a:t>
            </a:r>
            <a:endParaRPr lang="en-GB" altLang="en-US" sz="2400"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576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1864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en-IE" altLang="en-US" dirty="0" smtClean="0">
                <a:effectLst/>
              </a:rPr>
              <a:t/>
            </a:r>
            <a:br>
              <a:rPr lang="en-IE" altLang="en-US" dirty="0" smtClean="0">
                <a:effectLst/>
              </a:rPr>
            </a:br>
            <a:r>
              <a:rPr lang="en-GB" altLang="en-US" sz="4000" b="1" dirty="0" smtClean="0">
                <a:effectLst/>
              </a:rPr>
              <a:t>Q31: </a:t>
            </a:r>
            <a:r>
              <a:rPr lang="en-GB" altLang="en-US" sz="4000" b="1" i="1" dirty="0" smtClean="0">
                <a:effectLst/>
              </a:rPr>
              <a:t>Sketch the line y=3x+2 on the diagram.</a:t>
            </a:r>
            <a:r>
              <a:rPr lang="en-GB" altLang="en-US" dirty="0" smtClean="0">
                <a:effectLst/>
              </a:rPr>
              <a:t/>
            </a:r>
            <a:br>
              <a:rPr lang="en-GB" altLang="en-US" dirty="0" smtClean="0">
                <a:effectLst/>
              </a:rPr>
            </a:br>
            <a:endParaRPr lang="en-GB" altLang="en-US" dirty="0" smtClean="0">
              <a:effectLst/>
            </a:endParaRPr>
          </a:p>
        </p:txBody>
      </p:sp>
      <p:sp>
        <p:nvSpPr>
          <p:cNvPr id="43011" name="Line 3"/>
          <p:cNvSpPr>
            <a:spLocks noChangeShapeType="1"/>
          </p:cNvSpPr>
          <p:nvPr/>
        </p:nvSpPr>
        <p:spPr bwMode="auto">
          <a:xfrm>
            <a:off x="4343400" y="34290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43012" name="Line 4"/>
          <p:cNvSpPr>
            <a:spLocks noChangeShapeType="1"/>
          </p:cNvSpPr>
          <p:nvPr/>
        </p:nvSpPr>
        <p:spPr bwMode="auto">
          <a:xfrm>
            <a:off x="2057400" y="4724400"/>
            <a:ext cx="502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IE" altLang="en-US" sz="2000" smtClean="0">
                <a:effectLst/>
              </a:rPr>
              <a:t>91% Ordinary Level, 58% Higher Level incorrect</a:t>
            </a:r>
            <a:endParaRPr lang="en-GB" altLang="en-US" sz="2000" smtClean="0">
              <a:effectLst/>
            </a:endParaRPr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7086600" y="4191000"/>
            <a:ext cx="685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IE" altLang="en-US" sz="2400">
                <a:latin typeface="Book Antiqua" panose="02040602050305030304" pitchFamily="18" charset="0"/>
                <a:cs typeface="Times New Roman" panose="02020603050405020304" pitchFamily="18" charset="0"/>
              </a:rPr>
              <a:t>X</a:t>
            </a:r>
            <a:endParaRPr lang="en-GB" altLang="en-US" sz="2400"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4419600" y="3429000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IE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en-GB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42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1864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en-IE" altLang="en-US" dirty="0" smtClean="0">
                <a:effectLst/>
              </a:rPr>
              <a:t/>
            </a:r>
            <a:br>
              <a:rPr lang="en-IE" altLang="en-US" dirty="0" smtClean="0">
                <a:effectLst/>
              </a:rPr>
            </a:br>
            <a:r>
              <a:rPr lang="en-GB" altLang="en-US" sz="4000" b="1" dirty="0" smtClean="0">
                <a:effectLst/>
              </a:rPr>
              <a:t>Q32: </a:t>
            </a:r>
            <a:r>
              <a:rPr lang="en-GB" altLang="en-US" sz="4000" b="1" i="1" dirty="0" smtClean="0">
                <a:effectLst/>
              </a:rPr>
              <a:t>Sketch the curve y=x</a:t>
            </a:r>
            <a:r>
              <a:rPr lang="en-GB" altLang="en-US" sz="4000" b="1" i="1" baseline="30000" dirty="0" smtClean="0">
                <a:effectLst/>
              </a:rPr>
              <a:t>2</a:t>
            </a:r>
            <a:r>
              <a:rPr lang="en-GB" altLang="en-US" sz="4000" b="1" i="1" dirty="0" smtClean="0">
                <a:effectLst/>
              </a:rPr>
              <a:t>+2 on the diagram.</a:t>
            </a:r>
            <a:r>
              <a:rPr lang="en-GB" altLang="en-US" dirty="0" smtClean="0">
                <a:effectLst/>
              </a:rPr>
              <a:t/>
            </a:r>
            <a:br>
              <a:rPr lang="en-GB" altLang="en-US" dirty="0" smtClean="0">
                <a:effectLst/>
              </a:rPr>
            </a:br>
            <a:endParaRPr lang="en-GB" altLang="en-US" dirty="0" smtClean="0">
              <a:effectLst/>
            </a:endParaRP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IE" altLang="en-US" sz="1800" smtClean="0">
                <a:effectLst/>
              </a:rPr>
              <a:t>95% Ordinary Level, 82% Higher Level got this wrong</a:t>
            </a:r>
          </a:p>
          <a:p>
            <a:endParaRPr lang="en-GB" altLang="en-US" sz="1800" smtClean="0">
              <a:effectLst/>
            </a:endParaRP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4343400" y="25146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2286000" y="4038600"/>
            <a:ext cx="426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4495800" y="2209800"/>
            <a:ext cx="762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IE" altLang="en-US" sz="2400">
                <a:latin typeface="Book Antiqua" panose="02040602050305030304" pitchFamily="18" charset="0"/>
                <a:cs typeface="Times New Roman" panose="02020603050405020304" pitchFamily="18" charset="0"/>
              </a:rPr>
              <a:t>Y</a:t>
            </a:r>
            <a:endParaRPr lang="en-GB" altLang="en-US" sz="2400"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6858000" y="39624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IE" altLang="en-US" sz="2400">
                <a:latin typeface="Book Antiqua" panose="02040602050305030304" pitchFamily="18" charset="0"/>
                <a:cs typeface="Times New Roman" panose="02020603050405020304" pitchFamily="18" charset="0"/>
              </a:rPr>
              <a:t>X</a:t>
            </a:r>
            <a:endParaRPr lang="en-GB" altLang="en-US" sz="2400"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87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/>
              <a:t>Common Errors made/Badly Answered Questions</a:t>
            </a:r>
            <a:endParaRPr lang="en-US" sz="4000" dirty="0" smtClean="0"/>
          </a:p>
        </p:txBody>
      </p:sp>
      <p:sp>
        <p:nvSpPr>
          <p:cNvPr id="55299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GB" sz="2400" dirty="0" smtClean="0"/>
          </a:p>
          <a:p>
            <a:pPr>
              <a:lnSpc>
                <a:spcPct val="90000"/>
              </a:lnSpc>
            </a:pPr>
            <a:r>
              <a:rPr lang="en-GB" sz="2400" dirty="0" smtClean="0"/>
              <a:t>Arithmetic : - BIDMAS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GB" sz="2400" dirty="0" smtClean="0"/>
              <a:t>                          - Logs and Indices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GB" sz="2400" dirty="0" smtClean="0"/>
          </a:p>
          <a:p>
            <a:pPr>
              <a:lnSpc>
                <a:spcPct val="90000"/>
              </a:lnSpc>
            </a:pPr>
            <a:r>
              <a:rPr lang="en-GB" sz="2400" dirty="0" smtClean="0"/>
              <a:t>Algebra : - Inequalities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GB" sz="2400" dirty="0" smtClean="0"/>
              <a:t>		</a:t>
            </a:r>
            <a:r>
              <a:rPr lang="en-GB" sz="2400" dirty="0"/>
              <a:t> </a:t>
            </a:r>
            <a:r>
              <a:rPr lang="en-GB" sz="2400" dirty="0" smtClean="0"/>
              <a:t>       - Simplifying Algebraic Fractions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GB" sz="2400" dirty="0" smtClean="0"/>
              <a:t>			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Trigonometry: -Radians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GB" sz="2400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GB" sz="2400" dirty="0" smtClean="0"/>
              <a:t> 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4000" dirty="0" smtClean="0"/>
              <a:t>The Changing </a:t>
            </a:r>
            <a:r>
              <a:rPr lang="en-IE" sz="4000" dirty="0"/>
              <a:t>P</a:t>
            </a:r>
            <a:r>
              <a:rPr lang="en-IE" sz="4000" dirty="0" smtClean="0"/>
              <a:t>rofile of Undergraduates </a:t>
            </a:r>
            <a:endParaRPr lang="en-US" sz="4000" dirty="0" smtClean="0"/>
          </a:p>
        </p:txBody>
      </p:sp>
      <p:sp>
        <p:nvSpPr>
          <p:cNvPr id="49155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 smtClean="0"/>
          </a:p>
          <a:p>
            <a:r>
              <a:rPr lang="en-IE" dirty="0" smtClean="0"/>
              <a:t>Degree programmes have been increased and expanded.  Entry requirements for mathematics have been reduced in some cases.</a:t>
            </a:r>
          </a:p>
          <a:p>
            <a:endParaRPr lang="en-IE" dirty="0" smtClean="0"/>
          </a:p>
          <a:p>
            <a:r>
              <a:rPr lang="en-IE" dirty="0" smtClean="0"/>
              <a:t>Percentage of ‘at risk’ and ‘no show’ students has increased significantly.</a:t>
            </a:r>
            <a:endParaRPr lang="en-GB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solidFill>
                  <a:srgbClr val="04617B"/>
                </a:solidFill>
              </a:rPr>
              <a:t>Common Errors made/Badly Answered Questions</a:t>
            </a:r>
            <a:endParaRPr lang="en-GB" dirty="0" smtClean="0"/>
          </a:p>
        </p:txBody>
      </p:sp>
      <p:sp>
        <p:nvSpPr>
          <p:cNvPr id="57347" name="Rectangle 3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4661872"/>
          </a:xfrm>
        </p:spPr>
        <p:txBody>
          <a:bodyPr>
            <a:normAutofit/>
          </a:bodyPr>
          <a:lstStyle/>
          <a:p>
            <a:r>
              <a:rPr lang="en-GB" dirty="0" smtClean="0"/>
              <a:t>Co-ordinate Geometry: </a:t>
            </a:r>
          </a:p>
          <a:p>
            <a:pPr>
              <a:buFont typeface="Arial" charset="0"/>
              <a:buNone/>
            </a:pPr>
            <a:r>
              <a:rPr lang="en-GB" dirty="0" smtClean="0"/>
              <a:t>				- Determining whether a      				slope is positive or negative</a:t>
            </a:r>
          </a:p>
          <a:p>
            <a:pPr>
              <a:buFont typeface="Arial" charset="0"/>
              <a:buNone/>
            </a:pPr>
            <a:r>
              <a:rPr lang="en-GB" dirty="0" smtClean="0"/>
              <a:t>				- Curve Sketching</a:t>
            </a:r>
          </a:p>
          <a:p>
            <a:endParaRPr lang="en-GB" dirty="0" smtClean="0"/>
          </a:p>
          <a:p>
            <a:r>
              <a:rPr lang="en-GB" dirty="0" smtClean="0"/>
              <a:t>Differentiation: - Trigonometric</a:t>
            </a:r>
          </a:p>
          <a:p>
            <a:pPr>
              <a:buFont typeface="Arial" charset="0"/>
              <a:buNone/>
            </a:pPr>
            <a:r>
              <a:rPr lang="en-GB" dirty="0" smtClean="0"/>
              <a:t>			            - Exponentials</a:t>
            </a:r>
          </a:p>
          <a:p>
            <a:pPr>
              <a:buFont typeface="Arial" charset="0"/>
              <a:buNone/>
            </a:pPr>
            <a:endParaRPr lang="en-GB" dirty="0"/>
          </a:p>
          <a:p>
            <a:r>
              <a:rPr lang="en-GB" dirty="0"/>
              <a:t>Integration: Majority of Students have </a:t>
            </a:r>
            <a:r>
              <a:rPr lang="en-GB" dirty="0" smtClean="0"/>
              <a:t>never </a:t>
            </a:r>
            <a:r>
              <a:rPr lang="en-GB" dirty="0"/>
              <a:t>seen it </a:t>
            </a:r>
            <a:r>
              <a:rPr lang="en-GB" dirty="0" smtClean="0"/>
              <a:t>		   before</a:t>
            </a:r>
            <a:endParaRPr lang="en-US" dirty="0"/>
          </a:p>
          <a:p>
            <a:pPr>
              <a:buFont typeface="Arial" charset="0"/>
              <a:buNone/>
            </a:pPr>
            <a:endParaRPr lang="en-GB" dirty="0" smtClean="0"/>
          </a:p>
          <a:p>
            <a:endParaRPr lang="en-GB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80120"/>
          </a:xfrm>
        </p:spPr>
        <p:txBody>
          <a:bodyPr/>
          <a:lstStyle/>
          <a:p>
            <a:r>
              <a:rPr lang="en-IE" dirty="0" smtClean="0"/>
              <a:t>Initial Contact with a Student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24536"/>
          </a:xfrm>
        </p:spPr>
        <p:txBody>
          <a:bodyPr>
            <a:normAutofit fontScale="92500" lnSpcReduction="10000"/>
          </a:bodyPr>
          <a:lstStyle/>
          <a:p>
            <a:r>
              <a:rPr lang="en-IE" dirty="0" smtClean="0"/>
              <a:t>Warmly welcome them to the centre and offer them a seat or a choice of seats.</a:t>
            </a:r>
          </a:p>
          <a:p>
            <a:endParaRPr lang="en-IE" dirty="0"/>
          </a:p>
          <a:p>
            <a:r>
              <a:rPr lang="en-IE" dirty="0" smtClean="0"/>
              <a:t>Ask them to sign in (thereby figuring out their name) and introduce yourself.</a:t>
            </a:r>
          </a:p>
          <a:p>
            <a:endParaRPr lang="en-IE" dirty="0"/>
          </a:p>
          <a:p>
            <a:r>
              <a:rPr lang="en-IE" dirty="0" smtClean="0"/>
              <a:t>Allow them to organise themselves and indicate that you’re available if they have any questions whatsoever. </a:t>
            </a:r>
          </a:p>
          <a:p>
            <a:endParaRPr lang="en-IE" dirty="0"/>
          </a:p>
          <a:p>
            <a:r>
              <a:rPr lang="en-IE" dirty="0" smtClean="0"/>
              <a:t>Be aware that the student may be anxious or nervous, especially if it is their first time at the centre.  Some may even feel a little embarrassed.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26510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en-IE" dirty="0" smtClean="0"/>
              <a:t>Mathematical Language</a:t>
            </a:r>
            <a:endParaRPr lang="en-I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3"/>
              <p:cNvSpPr txBox="1">
                <a:spLocks/>
              </p:cNvSpPr>
              <p:nvPr/>
            </p:nvSpPr>
            <p:spPr bwMode="auto">
              <a:xfrm>
                <a:off x="467544" y="1484784"/>
                <a:ext cx="8229600" cy="4525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274320" lvl="0" indent="-274320" fontAlgn="auto">
                  <a:spcBef>
                    <a:spcPct val="20000"/>
                  </a:spcBef>
                  <a:spcAft>
                    <a:spcPts val="0"/>
                  </a:spcAft>
                  <a:buClr>
                    <a:srgbClr val="0BD0D9"/>
                  </a:buClr>
                  <a:buSzPct val="95000"/>
                  <a:buFont typeface="Wingdings 2"/>
                  <a:buChar char=""/>
                </a:pPr>
                <a:r>
                  <a:rPr lang="en-GB" sz="2600" noProof="0" dirty="0" smtClean="0">
                    <a:solidFill>
                      <a:prstClr val="black"/>
                    </a:solidFill>
                    <a:latin typeface="Constantia"/>
                  </a:rPr>
                  <a:t>Avoid using too much jargon, especially with mathematically weaker students as it can overwhelm them.  </a:t>
                </a:r>
              </a:p>
              <a:p>
                <a:pPr marL="274320" lvl="0" indent="-274320" fontAlgn="auto">
                  <a:spcBef>
                    <a:spcPct val="20000"/>
                  </a:spcBef>
                  <a:spcAft>
                    <a:spcPts val="0"/>
                  </a:spcAft>
                  <a:buClr>
                    <a:srgbClr val="0BD0D9"/>
                  </a:buClr>
                  <a:buSzPct val="95000"/>
                  <a:buFont typeface="Wingdings 2"/>
                  <a:buChar char=""/>
                </a:pPr>
                <a:endParaRPr lang="en-GB" sz="2600" dirty="0">
                  <a:solidFill>
                    <a:prstClr val="black"/>
                  </a:solidFill>
                  <a:latin typeface="Constantia"/>
                </a:endParaRPr>
              </a:p>
              <a:p>
                <a:pPr marL="274320" lvl="0" indent="-274320" fontAlgn="auto">
                  <a:spcBef>
                    <a:spcPct val="20000"/>
                  </a:spcBef>
                  <a:spcAft>
                    <a:spcPts val="0"/>
                  </a:spcAft>
                  <a:buClr>
                    <a:srgbClr val="0BD0D9"/>
                  </a:buClr>
                  <a:buSzPct val="95000"/>
                  <a:buFont typeface="Wingdings 2"/>
                  <a:buChar char=""/>
                </a:pPr>
                <a:r>
                  <a:rPr lang="en-GB" sz="2600" noProof="0" dirty="0" smtClean="0">
                    <a:solidFill>
                      <a:prstClr val="black"/>
                    </a:solidFill>
                    <a:latin typeface="Constantia"/>
                  </a:rPr>
                  <a:t>Terms such as polynomial, arbitrary, QED, </a:t>
                </a:r>
                <a:r>
                  <a:rPr lang="en-GB" sz="2600" noProof="0" dirty="0" err="1" smtClean="0">
                    <a:solidFill>
                      <a:prstClr val="black"/>
                    </a:solidFill>
                    <a:latin typeface="Constantia"/>
                  </a:rPr>
                  <a:t>iff</a:t>
                </a:r>
                <a:r>
                  <a:rPr lang="en-GB" sz="2600" noProof="0" dirty="0" smtClean="0">
                    <a:solidFill>
                      <a:prstClr val="black"/>
                    </a:solidFill>
                    <a:latin typeface="Constantia"/>
                  </a:rPr>
                  <a:t>, generic, etc. need to be used sparingly or introduced gradually with many maths learning support students.</a:t>
                </a:r>
              </a:p>
              <a:p>
                <a:pPr marL="274320" lvl="0" indent="-274320" fontAlgn="auto">
                  <a:spcBef>
                    <a:spcPct val="20000"/>
                  </a:spcBef>
                  <a:spcAft>
                    <a:spcPts val="0"/>
                  </a:spcAft>
                  <a:buClr>
                    <a:srgbClr val="0BD0D9"/>
                  </a:buClr>
                  <a:buSzPct val="95000"/>
                  <a:buFont typeface="Wingdings 2"/>
                  <a:buChar char=""/>
                </a:pPr>
                <a:endParaRPr kumimoji="0" lang="en-GB" sz="2600" b="0" i="0" u="none" strike="noStrike" kern="120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tantia"/>
                  <a:ea typeface="+mn-ea"/>
                  <a:cs typeface="+mn-cs"/>
                </a:endParaRPr>
              </a:p>
              <a:p>
                <a:pPr marL="274320" lvl="0" indent="-274320" fontAlgn="auto">
                  <a:spcBef>
                    <a:spcPct val="20000"/>
                  </a:spcBef>
                  <a:spcAft>
                    <a:spcPts val="0"/>
                  </a:spcAft>
                  <a:buClr>
                    <a:srgbClr val="0BD0D9"/>
                  </a:buClr>
                  <a:buSzPct val="95000"/>
                  <a:buFont typeface="Wingdings 2"/>
                  <a:buChar char=""/>
                </a:pPr>
                <a:r>
                  <a:rPr lang="en-GB" sz="2600" noProof="0" dirty="0" smtClean="0">
                    <a:solidFill>
                      <a:prstClr val="black"/>
                    </a:solidFill>
                    <a:latin typeface="Constantia"/>
                  </a:rPr>
                  <a:t>Gradually guide them through unfamiliar symbols they encounter such as:</a:t>
                </a:r>
              </a:p>
              <a:p>
                <a:pPr marL="274320" lvl="0" indent="-274320" fontAlgn="auto">
                  <a:spcBef>
                    <a:spcPct val="20000"/>
                  </a:spcBef>
                  <a:spcAft>
                    <a:spcPts val="0"/>
                  </a:spcAft>
                  <a:buClr>
                    <a:srgbClr val="0BD0D9"/>
                  </a:buClr>
                  <a:buSzPct val="95000"/>
                  <a:buFont typeface="Wingdings 2"/>
                  <a:buChar char=""/>
                </a:pPr>
                <a:endParaRPr lang="en-GB" sz="2600" noProof="0" dirty="0" smtClean="0">
                  <a:solidFill>
                    <a:prstClr val="black"/>
                  </a:solidFill>
                  <a:latin typeface="Constantia"/>
                </a:endParaRPr>
              </a:p>
              <a:p>
                <a:pPr lvl="0" fontAlgn="auto">
                  <a:spcBef>
                    <a:spcPct val="20000"/>
                  </a:spcBef>
                  <a:spcAft>
                    <a:spcPts val="0"/>
                  </a:spcAft>
                  <a:buClr>
                    <a:srgbClr val="0BD0D9"/>
                  </a:buClr>
                  <a:buSzPct val="95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2400" b="0" i="1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Cambria Math"/>
                          <a:ea typeface="Cambria Math"/>
                        </a:rPr>
                        <m:t>∞</m:t>
                      </m:r>
                      <m:r>
                        <a:rPr kumimoji="0" lang="en-IE" sz="2400" b="0" i="1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Cambria Math"/>
                          <a:ea typeface="Cambria Math"/>
                        </a:rPr>
                        <m:t>   ∀   ∋   ≅   ≠   </m:t>
                      </m:r>
                      <m:r>
                        <a:rPr kumimoji="0" lang="en-IE" sz="2400" b="0" i="1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kumimoji="0" lang="en-IE" sz="2400" b="0" i="1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Cambria Math"/>
                          <a:ea typeface="Cambria Math"/>
                        </a:rPr>
                        <m:t>    ∴</m:t>
                      </m:r>
                    </m:oMath>
                  </m:oMathPara>
                </a14:m>
                <a:endParaRPr kumimoji="0" lang="en-GB" sz="24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  <a:p>
                <a:pPr marL="342900" marR="0" lvl="0" indent="-342900" algn="l" defTabSz="914400" rtl="0" eaLnBrk="0" fontAlgn="base" latinLnBrk="0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en-GB" sz="2400" b="0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Char char="•"/>
                  <a:tabLst/>
                  <a:defRPr/>
                </a:pPr>
                <a:endParaRPr kumimoji="0" lang="en-US" sz="24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1484784"/>
                <a:ext cx="8229600" cy="4525963"/>
              </a:xfrm>
              <a:prstGeom prst="rect">
                <a:avLst/>
              </a:prstGeom>
              <a:blipFill rotWithShape="1">
                <a:blip r:embed="rId2"/>
                <a:stretch>
                  <a:fillRect l="-963" t="-1078" r="-519" b="-1469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solidFill>
                  <a:srgbClr val="04617B"/>
                </a:solidFill>
              </a:rPr>
              <a:t>Maths Language</a:t>
            </a:r>
            <a:endParaRPr lang="en-IE" dirty="0"/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171"/>
          <a:stretch/>
        </p:blipFill>
        <p:spPr bwMode="auto">
          <a:xfrm>
            <a:off x="107504" y="1700808"/>
            <a:ext cx="5040560" cy="45815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13"/>
          <a:stretch/>
        </p:blipFill>
        <p:spPr bwMode="auto">
          <a:xfrm>
            <a:off x="3703883" y="1916832"/>
            <a:ext cx="5229225" cy="36341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3221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81000"/>
            <a:ext cx="8229600" cy="11430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IE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Types of Understanding</a:t>
            </a:r>
            <a:endParaRPr lang="en-GB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2204864"/>
            <a:ext cx="8229600" cy="3744416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GB" dirty="0" smtClean="0"/>
              <a:t>Conceptual v Procedural</a:t>
            </a:r>
          </a:p>
          <a:p>
            <a:pPr algn="ctr" eaLnBrk="1" hangingPunct="1">
              <a:buFont typeface="Arial" charset="0"/>
              <a:buNone/>
            </a:pPr>
            <a:endParaRPr lang="en-GB" dirty="0" smtClean="0"/>
          </a:p>
          <a:p>
            <a:pPr algn="ctr" eaLnBrk="1" hangingPunct="1">
              <a:buFont typeface="Arial" charset="0"/>
              <a:buNone/>
            </a:pPr>
            <a:r>
              <a:rPr lang="en-GB" dirty="0" smtClean="0"/>
              <a:t>Or</a:t>
            </a:r>
          </a:p>
          <a:p>
            <a:pPr algn="ctr" eaLnBrk="1" hangingPunct="1">
              <a:buFont typeface="Arial" charset="0"/>
              <a:buNone/>
            </a:pPr>
            <a:endParaRPr lang="en-GB" dirty="0" smtClean="0"/>
          </a:p>
          <a:p>
            <a:pPr algn="ctr" eaLnBrk="1" hangingPunct="1">
              <a:buFont typeface="Arial" charset="0"/>
              <a:buNone/>
            </a:pPr>
            <a:r>
              <a:rPr lang="en-GB" dirty="0" smtClean="0"/>
              <a:t>Understanding v Skill</a:t>
            </a:r>
          </a:p>
          <a:p>
            <a:pPr algn="ctr" eaLnBrk="1" hangingPunct="1">
              <a:buFont typeface="Arial" charset="0"/>
              <a:buNone/>
            </a:pPr>
            <a:endParaRPr lang="en-GB" dirty="0" smtClean="0"/>
          </a:p>
          <a:p>
            <a:pPr algn="r" eaLnBrk="1" hangingPunct="1">
              <a:buFont typeface="Arial" charset="0"/>
              <a:buNone/>
            </a:pPr>
            <a:r>
              <a:rPr lang="en-IE" sz="2800" dirty="0" smtClean="0"/>
              <a:t>(</a:t>
            </a:r>
            <a:r>
              <a:rPr lang="en-IE" sz="2800" dirty="0" err="1" smtClean="0"/>
              <a:t>Skemp</a:t>
            </a:r>
            <a:r>
              <a:rPr lang="en-IE" sz="2800" dirty="0" smtClean="0"/>
              <a:t>, 1976)</a:t>
            </a: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81000"/>
            <a:ext cx="8229600" cy="11430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IE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Types of Understanding</a:t>
            </a:r>
            <a:endParaRPr lang="en-GB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dirty="0" smtClean="0">
                <a:solidFill>
                  <a:srgbClr val="C00000"/>
                </a:solidFill>
              </a:rPr>
              <a:t>Both kinds are crucial!!</a:t>
            </a:r>
          </a:p>
          <a:p>
            <a:pPr algn="ctr" eaLnBrk="1" hangingPunct="1">
              <a:buFont typeface="Arial" charset="0"/>
              <a:buNone/>
              <a:defRPr/>
            </a:pPr>
            <a:endParaRPr lang="en-GB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Font typeface="Arial" charset="0"/>
              <a:buNone/>
              <a:defRPr/>
            </a:pPr>
            <a:r>
              <a:rPr lang="en-GB" sz="2000" dirty="0" smtClean="0"/>
              <a:t>Conceptual Knowledge =&gt; Rich in Relationships </a:t>
            </a:r>
          </a:p>
          <a:p>
            <a:pPr algn="ctr" eaLnBrk="1" hangingPunct="1">
              <a:buFont typeface="Arial" charset="0"/>
              <a:buNone/>
              <a:defRPr/>
            </a:pPr>
            <a:endParaRPr lang="en-GB" sz="2000" dirty="0" smtClean="0"/>
          </a:p>
          <a:p>
            <a:pPr algn="ctr" eaLnBrk="1" hangingPunct="1">
              <a:buFont typeface="Arial" charset="0"/>
              <a:buNone/>
              <a:defRPr/>
            </a:pPr>
            <a:endParaRPr lang="en-GB" sz="2000" dirty="0" smtClean="0"/>
          </a:p>
          <a:p>
            <a:pPr algn="ctr" eaLnBrk="1" hangingPunct="1">
              <a:buFont typeface="Arial" charset="0"/>
              <a:buNone/>
              <a:defRPr/>
            </a:pPr>
            <a:r>
              <a:rPr lang="en-GB" sz="2000" dirty="0" smtClean="0"/>
              <a:t>Procedural Knowledge =&gt; Sequence of Actions</a:t>
            </a:r>
          </a:p>
          <a:p>
            <a:pPr algn="ctr" eaLnBrk="1" hangingPunct="1">
              <a:buFont typeface="Arial" charset="0"/>
              <a:buNone/>
              <a:defRPr/>
            </a:pPr>
            <a:endParaRPr lang="en-GB" sz="2000" dirty="0" smtClean="0"/>
          </a:p>
          <a:p>
            <a:pPr eaLnBrk="1" hangingPunct="1">
              <a:buFont typeface="Arial" charset="0"/>
              <a:buNone/>
              <a:defRPr/>
            </a:pPr>
            <a:endParaRPr lang="en-GB" sz="2000" dirty="0" smtClean="0"/>
          </a:p>
          <a:p>
            <a:pPr algn="ctr" eaLnBrk="1" hangingPunct="1">
              <a:buFont typeface="Arial" charset="0"/>
              <a:buNone/>
              <a:defRPr/>
            </a:pPr>
            <a:r>
              <a:rPr lang="en-GB" sz="2000" dirty="0" smtClean="0">
                <a:solidFill>
                  <a:srgbClr val="C00000"/>
                </a:solidFill>
              </a:rPr>
              <a:t>Conceptual + Procedural = Mathematical Expertise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81000"/>
            <a:ext cx="8229600" cy="11430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Understanding Mathematics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GB" sz="2800" dirty="0" smtClean="0"/>
              <a:t>Understanding mathematics is the ability to…..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en-GB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dirty="0" smtClean="0"/>
              <a:t>‘Do’ maths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dirty="0" smtClean="0"/>
              <a:t>Solve problems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dirty="0" smtClean="0"/>
              <a:t>Apply maths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dirty="0" smtClean="0"/>
              <a:t>Make connections to other areas/topics in maths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dirty="0" smtClean="0"/>
              <a:t>To make meaning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dirty="0" smtClean="0"/>
              <a:t>To transfer knowledge</a:t>
            </a:r>
          </a:p>
          <a:p>
            <a:pPr algn="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GB" sz="2800" dirty="0" smtClean="0"/>
              <a:t>(</a:t>
            </a:r>
            <a:r>
              <a:rPr lang="en-GB" sz="2800" dirty="0" err="1" smtClean="0"/>
              <a:t>Hiebert</a:t>
            </a:r>
            <a:r>
              <a:rPr lang="en-GB" sz="2800" dirty="0" smtClean="0"/>
              <a:t>, 1992)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sz="2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GB" sz="2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39552" y="1844824"/>
            <a:ext cx="7772400" cy="18288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IE" sz="51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Teaching for Understanding</a:t>
            </a:r>
            <a:endParaRPr lang="en-GB" sz="51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81000"/>
            <a:ext cx="8229600" cy="11430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IE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Teaching for Understanding</a:t>
            </a:r>
            <a:endParaRPr lang="en-GB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552" y="1700808"/>
            <a:ext cx="8229600" cy="504056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GB" sz="2400" dirty="0" smtClean="0"/>
              <a:t>“There is a long history of research on the effects of teaching for meaning and understanding in mathematics. </a:t>
            </a:r>
          </a:p>
          <a:p>
            <a:pPr eaLnBrk="1" hangingPunct="1">
              <a:buFont typeface="Arial" charset="0"/>
              <a:buNone/>
              <a:defRPr/>
            </a:pPr>
            <a:endParaRPr lang="en-GB" sz="2400" dirty="0"/>
          </a:p>
          <a:p>
            <a:pPr eaLnBrk="1" hangingPunct="1">
              <a:buFont typeface="Arial" charset="0"/>
              <a:buNone/>
              <a:defRPr/>
            </a:pPr>
            <a:r>
              <a:rPr lang="en-GB" sz="2400" dirty="0" smtClean="0"/>
              <a:t>Investigations have consistently shown that an emphasis on teaching for meaning has positive effects on student learning, including </a:t>
            </a:r>
            <a:r>
              <a:rPr lang="en-GB" sz="2400" u="sng" dirty="0" smtClean="0"/>
              <a:t>better initial learning</a:t>
            </a:r>
            <a:r>
              <a:rPr lang="en-GB" sz="2400" dirty="0" smtClean="0"/>
              <a:t>, </a:t>
            </a:r>
            <a:r>
              <a:rPr lang="en-GB" sz="2400" u="sng" dirty="0" smtClean="0"/>
              <a:t>greater retention</a:t>
            </a:r>
            <a:r>
              <a:rPr lang="en-GB" sz="2400" dirty="0" smtClean="0"/>
              <a:t>, and an increased likelihood that the </a:t>
            </a:r>
            <a:r>
              <a:rPr lang="en-GB" sz="2400" u="sng" dirty="0" smtClean="0"/>
              <a:t>ideas will be used in new situations</a:t>
            </a:r>
            <a:r>
              <a:rPr lang="en-GB" sz="2400" dirty="0" smtClean="0"/>
              <a:t>. </a:t>
            </a:r>
          </a:p>
          <a:p>
            <a:pPr eaLnBrk="1" hangingPunct="1">
              <a:buFont typeface="Arial" charset="0"/>
              <a:buNone/>
              <a:defRPr/>
            </a:pPr>
            <a:endParaRPr lang="en-GB" sz="2400" dirty="0"/>
          </a:p>
          <a:p>
            <a:pPr eaLnBrk="1" hangingPunct="1">
              <a:buFont typeface="Arial" charset="0"/>
              <a:buNone/>
              <a:defRPr/>
            </a:pPr>
            <a:r>
              <a:rPr lang="en-GB" sz="2400" dirty="0" smtClean="0"/>
              <a:t>These results have also been found in studies conducted in high-poverty areas.”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GB" sz="2400" i="1" dirty="0" smtClean="0"/>
              <a:t>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(</a:t>
            </a:r>
            <a:r>
              <a:rPr lang="en-GB" sz="2400" dirty="0" err="1" smtClean="0"/>
              <a:t>Grouws</a:t>
            </a:r>
            <a:r>
              <a:rPr lang="en-GB" sz="2400" dirty="0" smtClean="0"/>
              <a:t> &amp; </a:t>
            </a:r>
            <a:r>
              <a:rPr lang="en-GB" sz="2400" dirty="0" err="1" smtClean="0"/>
              <a:t>Cebulla</a:t>
            </a:r>
            <a:r>
              <a:rPr lang="en-GB" sz="2400" dirty="0" smtClean="0"/>
              <a:t>, 2000, p. 13)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48680"/>
            <a:ext cx="8229600" cy="1143000"/>
          </a:xfrm>
        </p:spPr>
        <p:txBody>
          <a:bodyPr anchorCtr="1">
            <a:normAutofit fontScale="90000"/>
          </a:bodyPr>
          <a:lstStyle/>
          <a:p>
            <a:pPr eaLnBrk="1" hangingPunct="1">
              <a:defRPr/>
            </a:pPr>
            <a:r>
              <a:rPr lang="en-GB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Consequences of Understanding Mathematics: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2204864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GB" sz="2400" dirty="0" smtClean="0"/>
              <a:t>Understanding is generative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GB" sz="2400" dirty="0" smtClean="0"/>
              <a:t>Larger networks/new knowledge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n-GB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GB" sz="2400" dirty="0" smtClean="0"/>
              <a:t>Promotes remembering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GB" sz="2400" dirty="0" smtClean="0"/>
              <a:t>‘Constructive’ or ‘Reconstructive’ process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GB" sz="2400" dirty="0" smtClean="0"/>
              <a:t>Reduces memory load</a:t>
            </a:r>
          </a:p>
          <a:p>
            <a:pPr eaLnBrk="1" hangingPunct="1">
              <a:lnSpc>
                <a:spcPct val="80000"/>
              </a:lnSpc>
              <a:defRPr/>
            </a:pPr>
            <a:endParaRPr lang="en-GB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GB" sz="2400" dirty="0" smtClean="0"/>
              <a:t>Enhances transfer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GB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GB" sz="2400" dirty="0" smtClean="0"/>
              <a:t>Influences beliefs</a:t>
            </a:r>
          </a:p>
          <a:p>
            <a:pPr lvl="1">
              <a:lnSpc>
                <a:spcPct val="80000"/>
              </a:lnSpc>
              <a:defRPr/>
            </a:pPr>
            <a:r>
              <a:rPr lang="en-GB" sz="2200" dirty="0" smtClean="0"/>
              <a:t>affective consequences</a:t>
            </a:r>
          </a:p>
          <a:p>
            <a:pPr eaLnBrk="1" hangingPunct="1">
              <a:lnSpc>
                <a:spcPct val="80000"/>
              </a:lnSpc>
              <a:defRPr/>
            </a:pP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UL Student Background</a:t>
            </a:r>
            <a:endParaRPr lang="en-US" dirty="0" smtClean="0"/>
          </a:p>
        </p:txBody>
      </p:sp>
      <p:graphicFrame>
        <p:nvGraphicFramePr>
          <p:cNvPr id="51203" name="Group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408371906"/>
              </p:ext>
            </p:extLst>
          </p:nvPr>
        </p:nvGraphicFramePr>
        <p:xfrm>
          <a:off x="179512" y="1700808"/>
          <a:ext cx="8534400" cy="4443276"/>
        </p:xfrm>
        <a:graphic>
          <a:graphicData uri="http://schemas.openxmlformats.org/drawingml/2006/table">
            <a:tbl>
              <a:tblPr/>
              <a:tblGrid>
                <a:gridCol w="1828800"/>
                <a:gridCol w="1295400"/>
                <a:gridCol w="1371600"/>
                <a:gridCol w="1143000"/>
                <a:gridCol w="1600200"/>
                <a:gridCol w="1295400"/>
              </a:tblGrid>
              <a:tr h="12654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Tech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1998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2013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Science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1998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2013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07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% Higher Level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41.0%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(125)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34.8%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(111)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55.4%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(112)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50.6%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(162)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701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% Non Standard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1998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0.3%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(1)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2012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12.8%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(47)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1998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1.5%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(3)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2012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10.1%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(38)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496" y="332656"/>
            <a:ext cx="8229600" cy="864096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I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Rote Learning</a:t>
            </a:r>
            <a:endParaRPr lang="en-GB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268760"/>
            <a:ext cx="8712968" cy="5400600"/>
          </a:xfrm>
        </p:spPr>
        <p:txBody>
          <a:bodyPr>
            <a:no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GB" sz="2400" b="1" dirty="0" smtClean="0"/>
              <a:t>Rote learning</a:t>
            </a:r>
            <a:r>
              <a:rPr lang="en-GB" sz="2400" dirty="0" smtClean="0"/>
              <a:t> is a </a:t>
            </a:r>
            <a:r>
              <a:rPr lang="en-GB" sz="2400" dirty="0" smtClean="0">
                <a:solidFill>
                  <a:srgbClr val="C00000"/>
                </a:solidFill>
              </a:rPr>
              <a:t>learning </a:t>
            </a:r>
            <a:r>
              <a:rPr lang="en-GB" sz="2400" dirty="0" smtClean="0"/>
              <a:t>technique which </a:t>
            </a:r>
            <a:r>
              <a:rPr lang="en-GB" sz="2400" u="sng" dirty="0" smtClean="0"/>
              <a:t>avoids understanding</a:t>
            </a:r>
            <a:r>
              <a:rPr lang="en-GB" sz="2400" dirty="0" smtClean="0"/>
              <a:t> of a subject and instead focuses on </a:t>
            </a:r>
            <a:r>
              <a:rPr lang="en-GB" sz="2400" dirty="0" smtClean="0">
                <a:solidFill>
                  <a:srgbClr val="C00000"/>
                </a:solidFill>
              </a:rPr>
              <a:t>memorisation</a:t>
            </a:r>
            <a:r>
              <a:rPr lang="en-GB" sz="2400" dirty="0" smtClean="0"/>
              <a:t>. </a:t>
            </a:r>
          </a:p>
          <a:p>
            <a:pPr eaLnBrk="1" hangingPunct="1">
              <a:buFont typeface="Arial" charset="0"/>
              <a:buNone/>
              <a:defRPr/>
            </a:pPr>
            <a:endParaRPr lang="en-GB" sz="2400" dirty="0"/>
          </a:p>
          <a:p>
            <a:pPr eaLnBrk="1" hangingPunct="1">
              <a:buFont typeface="Arial" charset="0"/>
              <a:buNone/>
              <a:defRPr/>
            </a:pPr>
            <a:r>
              <a:rPr lang="en-GB" sz="2400" dirty="0" smtClean="0"/>
              <a:t>The major practice involved in rote learning is learning by repetition. The idea is that one will be able to quickly </a:t>
            </a:r>
            <a:r>
              <a:rPr lang="en-GB" sz="2400" dirty="0" smtClean="0">
                <a:solidFill>
                  <a:srgbClr val="C00000"/>
                </a:solidFill>
              </a:rPr>
              <a:t>recall </a:t>
            </a:r>
            <a:r>
              <a:rPr lang="en-GB" sz="2400" dirty="0" smtClean="0"/>
              <a:t>the meaning of the material the more one repeats it.</a:t>
            </a:r>
          </a:p>
          <a:p>
            <a:pPr algn="r" eaLnBrk="1" hangingPunct="1">
              <a:buFont typeface="Arial" charset="0"/>
              <a:buNone/>
              <a:defRPr/>
            </a:pPr>
            <a:r>
              <a:rPr lang="en-GB" sz="2400" dirty="0" smtClean="0"/>
              <a:t>(Wikipedia)</a:t>
            </a:r>
          </a:p>
          <a:p>
            <a:pPr algn="r" eaLnBrk="1" hangingPunct="1">
              <a:buFont typeface="Arial" charset="0"/>
              <a:buNone/>
              <a:defRPr/>
            </a:pPr>
            <a:endParaRPr lang="en-GB" sz="2400" i="1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GB" sz="2400" dirty="0" smtClean="0"/>
              <a:t>“Students who memorize facts or procedures without understanding often are </a:t>
            </a:r>
            <a:r>
              <a:rPr lang="en-GB" sz="2400" u="sng" dirty="0" smtClean="0"/>
              <a:t>not sure when and how to use what they know</a:t>
            </a:r>
            <a:r>
              <a:rPr lang="en-GB" sz="2400" dirty="0" smtClean="0"/>
              <a:t>, and such learning is often quite </a:t>
            </a:r>
            <a:r>
              <a:rPr lang="en-GB" sz="2400" u="sng" dirty="0" smtClean="0"/>
              <a:t>fragile</a:t>
            </a:r>
            <a:r>
              <a:rPr lang="en-GB" sz="2400" dirty="0" smtClean="0"/>
              <a:t>.” </a:t>
            </a:r>
          </a:p>
          <a:p>
            <a:pPr algn="r" eaLnBrk="1" hangingPunct="1">
              <a:buFont typeface="Arial" charset="0"/>
              <a:buNone/>
              <a:defRPr/>
            </a:pPr>
            <a:r>
              <a:rPr lang="en-GB" sz="2400" dirty="0" smtClean="0"/>
              <a:t>(</a:t>
            </a:r>
            <a:r>
              <a:rPr lang="en-GB" sz="2400" dirty="0" err="1" smtClean="0"/>
              <a:t>Bransford</a:t>
            </a:r>
            <a:r>
              <a:rPr lang="en-GB" sz="2400" dirty="0" smtClean="0"/>
              <a:t>, Brown, and Cocking, 1999)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496" y="188640"/>
            <a:ext cx="8229600" cy="11430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Teaching for Understanding means…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1520" y="1484784"/>
            <a:ext cx="4320480" cy="5373216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2000" dirty="0" smtClean="0"/>
              <a:t>Developing deep conceptual and procedural knowledge</a:t>
            </a:r>
          </a:p>
          <a:p>
            <a:pPr eaLnBrk="1" hangingPunct="1">
              <a:defRPr/>
            </a:pPr>
            <a:endParaRPr lang="en-GB" sz="2000" dirty="0" smtClean="0"/>
          </a:p>
          <a:p>
            <a:pPr eaLnBrk="1" hangingPunct="1">
              <a:defRPr/>
            </a:pPr>
            <a:r>
              <a:rPr lang="en-GB" sz="2000" dirty="0" smtClean="0"/>
              <a:t>Posing problem-based instructional tasks</a:t>
            </a:r>
          </a:p>
          <a:p>
            <a:pPr eaLnBrk="1" hangingPunct="1">
              <a:defRPr/>
            </a:pPr>
            <a:endParaRPr lang="en-GB" sz="2000" dirty="0" smtClean="0"/>
          </a:p>
          <a:p>
            <a:pPr eaLnBrk="1" hangingPunct="1">
              <a:defRPr/>
            </a:pPr>
            <a:r>
              <a:rPr lang="en-GB" sz="2000" dirty="0" smtClean="0"/>
              <a:t>Engaging students in the tasks and providing guidance and support as they develop their own representations and solution strategies</a:t>
            </a:r>
          </a:p>
          <a:p>
            <a:pPr eaLnBrk="1" hangingPunct="1">
              <a:defRPr/>
            </a:pPr>
            <a:endParaRPr lang="en-GB" sz="2000" dirty="0" smtClean="0"/>
          </a:p>
          <a:p>
            <a:pPr eaLnBrk="1" hangingPunct="1">
              <a:defRPr/>
            </a:pPr>
            <a:r>
              <a:rPr lang="en-GB" sz="2000" dirty="0" smtClean="0"/>
              <a:t>Promoting discourse among students to share their solution strategies and justify their reasoning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860032" y="1484784"/>
            <a:ext cx="4176464" cy="525658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2000" dirty="0" smtClean="0"/>
              <a:t>Summarizing the mathematics and highlighting effective representations and strategies.</a:t>
            </a:r>
          </a:p>
          <a:p>
            <a:pPr eaLnBrk="1" hangingPunct="1">
              <a:defRPr/>
            </a:pPr>
            <a:endParaRPr lang="en-GB" sz="2000" dirty="0" smtClean="0"/>
          </a:p>
          <a:p>
            <a:pPr eaLnBrk="1" hangingPunct="1">
              <a:defRPr/>
            </a:pPr>
            <a:r>
              <a:rPr lang="en-GB" sz="2000" dirty="0" smtClean="0"/>
              <a:t>Extending students’ thinking by challenging them to apply their knowledge in new situations, especially in real world situations.</a:t>
            </a:r>
          </a:p>
          <a:p>
            <a:pPr eaLnBrk="1" hangingPunct="1">
              <a:defRPr/>
            </a:pPr>
            <a:endParaRPr lang="en-GB" sz="2000" dirty="0" smtClean="0"/>
          </a:p>
          <a:p>
            <a:pPr eaLnBrk="1" hangingPunct="1">
              <a:defRPr/>
            </a:pPr>
            <a:r>
              <a:rPr lang="en-GB" sz="2000" dirty="0" smtClean="0"/>
              <a:t>Listening to students and basing instructional decisions on their understanding.</a:t>
            </a:r>
          </a:p>
          <a:p>
            <a:pPr algn="ctr" eaLnBrk="1" hangingPunct="1">
              <a:buFont typeface="Arial" charset="0"/>
              <a:buNone/>
              <a:defRPr/>
            </a:pPr>
            <a:endParaRPr lang="en-IE" sz="1800" dirty="0" smtClean="0"/>
          </a:p>
          <a:p>
            <a:pPr algn="ctr" eaLnBrk="1" hangingPunct="1">
              <a:buFont typeface="Arial" charset="0"/>
              <a:buNone/>
              <a:defRPr/>
            </a:pPr>
            <a:r>
              <a:rPr lang="en-IE" sz="1800" dirty="0" smtClean="0">
                <a:solidFill>
                  <a:schemeClr val="tx2"/>
                </a:solidFill>
              </a:rPr>
              <a:t>(Every Student Counts: Iowa Department of Education)</a:t>
            </a:r>
            <a:endParaRPr lang="en-GB" sz="18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  <p:bldP spid="2048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UL Diagnostic Test Failure Rates over time</a:t>
            </a:r>
            <a:endParaRPr lang="en-US" dirty="0" smtClean="0"/>
          </a:p>
        </p:txBody>
      </p:sp>
      <p:graphicFrame>
        <p:nvGraphicFramePr>
          <p:cNvPr id="53251" name="Group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958210640"/>
              </p:ext>
            </p:extLst>
          </p:nvPr>
        </p:nvGraphicFramePr>
        <p:xfrm>
          <a:off x="1187624" y="2204864"/>
          <a:ext cx="6172200" cy="4191443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</a:tblGrid>
              <a:tr h="104668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Tech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Science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82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1998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32.8%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(113)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21.3%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(43)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82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2010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58.0%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(213)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46.2%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(172)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82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2013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65.6%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(217)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50%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(226)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975320"/>
          </a:xfrm>
        </p:spPr>
        <p:txBody>
          <a:bodyPr>
            <a:noAutofit/>
          </a:bodyPr>
          <a:lstStyle/>
          <a:p>
            <a:r>
              <a:rPr lang="en-IE" sz="4000" dirty="0" smtClean="0"/>
              <a:t>UL Service Maths 1998-2013</a:t>
            </a:r>
            <a:endParaRPr lang="en-IE" sz="4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03313" y="1789113"/>
            <a:ext cx="6924675" cy="416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en-IE" dirty="0" smtClean="0"/>
              <a:t>Entry Requirements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389120"/>
          </a:xfrm>
        </p:spPr>
        <p:txBody>
          <a:bodyPr/>
          <a:lstStyle/>
          <a:p>
            <a:r>
              <a:rPr lang="en-IE" dirty="0" smtClean="0"/>
              <a:t>Entry requirements for some university courses only require an ordinary level D3 or higher in mathematics.</a:t>
            </a:r>
          </a:p>
          <a:p>
            <a:endParaRPr lang="en-IE" dirty="0"/>
          </a:p>
          <a:p>
            <a:r>
              <a:rPr lang="en-IE" dirty="0" smtClean="0"/>
              <a:t>Typically though, many courses which include mathematics </a:t>
            </a:r>
            <a:r>
              <a:rPr lang="en-IE" dirty="0"/>
              <a:t>modules require Grade B3 in Ordinary Level or D3 in Higher Level Mathematics</a:t>
            </a:r>
            <a:r>
              <a:rPr lang="en-IE" dirty="0" smtClean="0"/>
              <a:t>.</a:t>
            </a:r>
          </a:p>
          <a:p>
            <a:endParaRPr lang="en-IE" dirty="0"/>
          </a:p>
          <a:p>
            <a:r>
              <a:rPr lang="en-IE" dirty="0" smtClean="0"/>
              <a:t>Tutors need to be aware that many students come to university with a weak grasp of core mathematics concepts.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93258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24712"/>
          </a:xfrm>
        </p:spPr>
        <p:txBody>
          <a:bodyPr/>
          <a:lstStyle/>
          <a:p>
            <a:r>
              <a:rPr lang="en-IE" dirty="0" smtClean="0"/>
              <a:t>Mature Students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507288" cy="5040560"/>
          </a:xfrm>
        </p:spPr>
        <p:txBody>
          <a:bodyPr>
            <a:normAutofit fontScale="92500" lnSpcReduction="10000"/>
          </a:bodyPr>
          <a:lstStyle/>
          <a:p>
            <a:r>
              <a:rPr lang="en-IE" dirty="0" smtClean="0"/>
              <a:t>Number of mature students entering third level has increased dramatically recently with 200-250 mature students entering UL every year for the past 5 years.</a:t>
            </a:r>
          </a:p>
          <a:p>
            <a:endParaRPr lang="en-IE" dirty="0"/>
          </a:p>
          <a:p>
            <a:r>
              <a:rPr lang="en-IE" dirty="0" smtClean="0"/>
              <a:t>Mature students typically account for 24-30% of attendances at drop-in </a:t>
            </a:r>
            <a:r>
              <a:rPr lang="en-IE" dirty="0"/>
              <a:t>centre in </a:t>
            </a:r>
            <a:r>
              <a:rPr lang="en-IE" dirty="0" smtClean="0"/>
              <a:t>UL.</a:t>
            </a:r>
          </a:p>
          <a:p>
            <a:endParaRPr lang="en-IE" dirty="0"/>
          </a:p>
          <a:p>
            <a:r>
              <a:rPr lang="en-IE" dirty="0" smtClean="0"/>
              <a:t>Tutors need to be aware of the significant gaps in knowledge they may have due to being away from formal education for a considerable length of time.</a:t>
            </a:r>
          </a:p>
          <a:p>
            <a:endParaRPr lang="en-IE" dirty="0"/>
          </a:p>
          <a:p>
            <a:r>
              <a:rPr lang="en-IE" dirty="0" smtClean="0"/>
              <a:t>Similarly, consideration needs to be given to the vulnerability they may feel when requesting assistance.</a:t>
            </a:r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203667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ffectLst/>
            </a:endParaRPr>
          </a:p>
        </p:txBody>
      </p:sp>
      <p:sp>
        <p:nvSpPr>
          <p:cNvPr id="24579" name="Rectangle 3"/>
          <p:cNvSpPr>
            <a:spLocks noGrp="1" noChangeArrowheads="1" noTextEdit="1"/>
          </p:cNvSpPr>
          <p:nvPr>
            <p:ph type="dgm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257550" y="1943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  <p:pic>
        <p:nvPicPr>
          <p:cNvPr id="24581" name="Picture 5" descr="diag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60350"/>
            <a:ext cx="4953000" cy="6408738"/>
          </a:xfrm>
          <a:prstGeom prst="rect">
            <a:avLst/>
          </a:prstGeom>
          <a:solidFill>
            <a:schemeClr val="tx2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897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4703</TotalTime>
  <Words>1121</Words>
  <Application>Microsoft Office PowerPoint</Application>
  <PresentationFormat>On-screen Show (4:3)</PresentationFormat>
  <Paragraphs>292</Paragraphs>
  <Slides>41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3" baseType="lpstr">
      <vt:lpstr>Arial</vt:lpstr>
      <vt:lpstr>Book Antiqua</vt:lpstr>
      <vt:lpstr>Calibri</vt:lpstr>
      <vt:lpstr>Cambria Math</vt:lpstr>
      <vt:lpstr>Comic Sans MS</vt:lpstr>
      <vt:lpstr>Constantia</vt:lpstr>
      <vt:lpstr>Symbol</vt:lpstr>
      <vt:lpstr>Times New Roman</vt:lpstr>
      <vt:lpstr>Verdana</vt:lpstr>
      <vt:lpstr>Wingdings</vt:lpstr>
      <vt:lpstr>Wingdings 2</vt:lpstr>
      <vt:lpstr>Flow</vt:lpstr>
      <vt:lpstr> Mathematics Learning Support</vt:lpstr>
      <vt:lpstr>Increasing Numbers in Service Mathematics</vt:lpstr>
      <vt:lpstr>The Changing Profile of Undergraduates </vt:lpstr>
      <vt:lpstr>UL Student Background</vt:lpstr>
      <vt:lpstr>UL Diagnostic Test Failure Rates over time</vt:lpstr>
      <vt:lpstr>UL Service Maths 1998-2013</vt:lpstr>
      <vt:lpstr>Entry Requirements</vt:lpstr>
      <vt:lpstr>Mature Students</vt:lpstr>
      <vt:lpstr>PowerPoint Presentation</vt:lpstr>
      <vt:lpstr>Q2: Write down the value of 10 – 8  2 + 9 </vt:lpstr>
      <vt:lpstr>Q8: Write down the value of 8 ⅓  </vt:lpstr>
      <vt:lpstr>Q9:  Write down the value of  1/ 2-4</vt:lpstr>
      <vt:lpstr> Q10: If x = 102 then write down the value of log x. </vt:lpstr>
      <vt:lpstr>   Q11: If log x = 5 then write down the value of log (x2). </vt:lpstr>
      <vt:lpstr> Q14: Solve for h: V = πr2h </vt:lpstr>
      <vt:lpstr>  Q16: Solve the equation: 3(x + 2) –24=0. </vt:lpstr>
      <vt:lpstr> Q17: Solve for x: x2 +x – 6 = 0. </vt:lpstr>
      <vt:lpstr>   Q18: Solve the set of equations:  2x + y = 7   x + 2y = 5 </vt:lpstr>
      <vt:lpstr> Q20: Solve for x: 3 – 6x &lt; 21 </vt:lpstr>
      <vt:lpstr>Q21: Simplify: 1/x-1 – 2/x+1. </vt:lpstr>
      <vt:lpstr>Q23: Find the area of the circle  (Use   22/7 ) </vt:lpstr>
      <vt:lpstr> Q24: Calculate the area of the triangle. </vt:lpstr>
      <vt:lpstr>Q26: Write down sin 30o as a fraction</vt:lpstr>
      <vt:lpstr> Q27: Find the value of sin266 o +cos266o </vt:lpstr>
      <vt:lpstr> Q28: Write down 90o in radians. </vt:lpstr>
      <vt:lpstr>  Q30: State whether the line L has a positive or a negative slope. </vt:lpstr>
      <vt:lpstr> Q31: Sketch the line y=3x+2 on the diagram. </vt:lpstr>
      <vt:lpstr> Q32: Sketch the curve y=x2+2 on the diagram. </vt:lpstr>
      <vt:lpstr>Common Errors made/Badly Answered Questions</vt:lpstr>
      <vt:lpstr>Common Errors made/Badly Answered Questions</vt:lpstr>
      <vt:lpstr>Initial Contact with a Student</vt:lpstr>
      <vt:lpstr>Mathematical Language</vt:lpstr>
      <vt:lpstr>Maths Language</vt:lpstr>
      <vt:lpstr>Types of Understanding</vt:lpstr>
      <vt:lpstr>Types of Understanding</vt:lpstr>
      <vt:lpstr>Understanding Mathematics</vt:lpstr>
      <vt:lpstr>Teaching for Understanding</vt:lpstr>
      <vt:lpstr>Teaching for Understanding</vt:lpstr>
      <vt:lpstr>Consequences of Understanding Mathematics:</vt:lpstr>
      <vt:lpstr>Rote Learning</vt:lpstr>
      <vt:lpstr>Teaching for Understanding means…</vt:lpstr>
    </vt:vector>
  </TitlesOfParts>
  <Company>University of Limerick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for Understanding</dc:title>
  <dc:creator>Lect</dc:creator>
  <cp:lastModifiedBy>Olivia.Fitzmaurice</cp:lastModifiedBy>
  <cp:revision>42</cp:revision>
  <dcterms:created xsi:type="dcterms:W3CDTF">2010-08-24T15:28:13Z</dcterms:created>
  <dcterms:modified xsi:type="dcterms:W3CDTF">2015-07-31T13:48:57Z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TC018935939991</vt:lpwstr>
  </property>
</Properties>
</file>