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333" r:id="rId10"/>
    <p:sldId id="266" r:id="rId11"/>
    <p:sldId id="267" r:id="rId12"/>
    <p:sldId id="268" r:id="rId13"/>
    <p:sldId id="334" r:id="rId14"/>
    <p:sldId id="270" r:id="rId15"/>
    <p:sldId id="263" r:id="rId16"/>
    <p:sldId id="265" r:id="rId17"/>
    <p:sldId id="33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1" r:id="rId26"/>
  </p:sldIdLst>
  <p:sldSz cx="12192000" cy="6858000"/>
  <p:notesSz cx="6858000" cy="9144000"/>
  <p:defaultTextStyle>
    <a:defPPr>
      <a:defRPr lang="en-IE"/>
    </a:defPPr>
    <a:lvl1pPr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C61C1F10-8197-48E4-9BD3-62F3FED5C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33" y="333375"/>
            <a:ext cx="5039784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  <a:endParaRPr lang="en-IE" noProof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  <a:endParaRPr lang="en-IE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278064-9A43-4758-8EA2-69014B4F98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4FEDB6-22E6-464C-AF58-DECFA2C900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24418" y="6245225"/>
            <a:ext cx="7401983" cy="476250"/>
          </a:xfrm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C87FA-D2DB-4383-8978-AA2AEA1894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  <a:latin typeface="Arial" charset="0"/>
              </a:defRPr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8451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BE945C4-0660-45FF-80E2-A932D3CF8B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BA0DBE-E98F-45FC-AB7E-DDFD2966CB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F66A511-F336-4BAA-928A-C8225E7E87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5804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B9AEF4-3E52-4216-BF61-25007314D6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BC55F19-8360-4B26-AB32-DC7032C98E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ED4160-37F5-4A32-BFF9-461822D124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74778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78BC38-2F1A-4C42-99FE-FB715A3634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868183-4C43-40CD-ABAA-232CF8F245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97AB88-99C4-4FA8-9784-D233D196E0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6837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IE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BAB6F8-45A8-4629-B901-E7D5B9D7DE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AC5DC2F-5D4C-4D63-B674-D1476B0D59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DEB5DF-670D-4A2F-8C7F-618AF6A79E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0488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6A3A1A-D74C-461F-8358-D3B695CCCC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0FBA784-FB3F-4E79-A4F2-8281DB3083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BF0CA8-1076-44BD-ADCE-FF7A7A5BCC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9550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011C9D-F7F5-46E7-A04F-AD717F1052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614826B-BBBC-4125-9C08-9B19532FA8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6AD7A30-0678-4711-8FCB-D6369A93E5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263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56E594-2E19-41C9-8449-CA0562FB60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25A6A9-225A-468E-BB90-8A5A3331B1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880882-22EF-4EA2-94CB-50F28EF8D0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85915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DDD9598-6AEC-4AD3-B1F5-0FC761841A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3703FB7-2310-48BC-AC30-75ED7B82B0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7A61AAA-C59A-43EA-8C98-F48476A3B6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8083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E18F622-0F63-4B05-8389-9441157C0C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BF246B9-0A54-4171-A0CF-48B64BF742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F0B6446-E8D2-4A25-A3FA-55991AAE9A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1776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FB6B388-F7E5-44D8-82AE-9B7F927022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23C98BB-18BB-4EAA-9983-E84AC8FEC3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8C3544E-5293-442F-8E8E-B651DDCDB8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95621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F29ACD-688A-48C5-B035-354534BA1D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C815C6-BE6B-4F8E-8CD8-1FA20AB2A6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5DE5F7-9942-4E59-8285-B835B7AED2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4147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I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097D88-573F-4674-B4F2-272A18C80D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3E742A-3799-4392-8040-EAB179C2B4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1E5DFC-324E-4DE9-AC16-F7F0D3B6BF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9128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39E5CA2-F82B-4EA8-8F54-70BE615414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IE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069F443-FDD5-46EC-A5EE-4F64F643E2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IE" altLang="en-US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3DA329C5-A644-4433-B6FE-8D97B588B1A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5005917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fld id="{4CE1254D-1336-4B10-A5AC-F02D51A29865}" type="datetimeFigureOut">
              <a:rPr lang="en-IE" smtClean="0"/>
              <a:t>21/02/2020</a:t>
            </a:fld>
            <a:endParaRPr lang="en-IE"/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CCBF598F-DBFA-42FB-97A0-05F58480890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8" y="6245225"/>
            <a:ext cx="7967133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endParaRPr lang="en-IE"/>
          </a:p>
        </p:txBody>
      </p:sp>
      <p:sp>
        <p:nvSpPr>
          <p:cNvPr id="12294" name="Rectangle 6">
            <a:extLst>
              <a:ext uri="{FF2B5EF4-FFF2-40B4-BE49-F238E27FC236}">
                <a16:creationId xmlns:a16="http://schemas.microsoft.com/office/drawing/2014/main" id="{750EAEE5-37C4-46D0-AC26-A820FB6B64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05C1A492-A475-4CFD-AF71-1F9DA89C69F5}" type="slidenum">
              <a:rPr lang="en-IE" smtClean="0"/>
              <a:t>‹#›</a:t>
            </a:fld>
            <a:endParaRPr lang="en-IE"/>
          </a:p>
        </p:txBody>
      </p:sp>
      <p:pic>
        <p:nvPicPr>
          <p:cNvPr id="1031" name="Picture 1">
            <a:extLst>
              <a:ext uri="{FF2B5EF4-FFF2-40B4-BE49-F238E27FC236}">
                <a16:creationId xmlns:a16="http://schemas.microsoft.com/office/drawing/2014/main" id="{D0127440-821A-4949-BA69-37A26FD5FF5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167" y="5876926"/>
            <a:ext cx="2927351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31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t.ie/pas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52CA-42BC-43F4-BF12-7719E0A15C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Communication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6498C3-C2C4-4D2B-B5D1-75A41F5A80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0820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FE9AE-5DC2-4AF8-908B-6EDD61506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Questioning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BE006-5556-406B-977D-9FFFE3703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altLang="en-US" dirty="0"/>
              <a:t>Questioning, which refers to both </a:t>
            </a:r>
            <a:r>
              <a:rPr lang="en-IE" altLang="en-US" b="1" dirty="0"/>
              <a:t>asking </a:t>
            </a:r>
            <a:r>
              <a:rPr lang="en-IE" altLang="en-US" dirty="0"/>
              <a:t>and </a:t>
            </a:r>
            <a:r>
              <a:rPr lang="en-IE" altLang="en-US" b="1" dirty="0"/>
              <a:t>answering</a:t>
            </a:r>
            <a:r>
              <a:rPr lang="en-IE" altLang="en-US" dirty="0"/>
              <a:t> questions, is another important tutoring activity.</a:t>
            </a:r>
          </a:p>
          <a:p>
            <a:r>
              <a:rPr lang="en-IE" altLang="en-US" dirty="0"/>
              <a:t>Tutors ask questions to </a:t>
            </a:r>
            <a:r>
              <a:rPr lang="en-IE" altLang="en-US" b="1" dirty="0"/>
              <a:t>introduce</a:t>
            </a:r>
            <a:r>
              <a:rPr lang="en-IE" altLang="en-US" dirty="0"/>
              <a:t> topics and to </a:t>
            </a:r>
            <a:r>
              <a:rPr lang="en-IE" altLang="en-US" b="1" dirty="0"/>
              <a:t>guide</a:t>
            </a:r>
            <a:r>
              <a:rPr lang="en-IE" altLang="en-US" dirty="0"/>
              <a:t> and </a:t>
            </a:r>
            <a:r>
              <a:rPr lang="en-IE" altLang="en-US" b="1" dirty="0"/>
              <a:t>assess</a:t>
            </a:r>
            <a:r>
              <a:rPr lang="en-IE" altLang="en-US" dirty="0"/>
              <a:t> students thinking.</a:t>
            </a:r>
          </a:p>
          <a:p>
            <a:r>
              <a:rPr lang="en-IE" altLang="en-US" dirty="0"/>
              <a:t>Similarly, tutors must respond to student requests for information or clarification and to students’ expressed confusion. </a:t>
            </a:r>
            <a:endParaRPr lang="en-GB" alt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8054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1A22-8EA2-4291-8CE8-E92941F74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8626"/>
            <a:ext cx="10515600" cy="5408337"/>
          </a:xfrm>
        </p:spPr>
        <p:txBody>
          <a:bodyPr/>
          <a:lstStyle/>
          <a:p>
            <a:r>
              <a:rPr lang="en-IE" altLang="en-US" dirty="0"/>
              <a:t>Tutors may use a variety of question types such as:</a:t>
            </a:r>
          </a:p>
          <a:p>
            <a:pPr lvl="1"/>
            <a:r>
              <a:rPr lang="en-IE" altLang="en-US" b="1" u="sng" dirty="0"/>
              <a:t>Review</a:t>
            </a:r>
            <a:r>
              <a:rPr lang="en-IE" altLang="en-US" dirty="0"/>
              <a:t> questions to introduce topics and activate prior knowledge.</a:t>
            </a:r>
          </a:p>
          <a:p>
            <a:pPr lvl="1"/>
            <a:r>
              <a:rPr lang="en-IE" altLang="en-US" b="1" u="sng" dirty="0"/>
              <a:t>Comprehension</a:t>
            </a:r>
            <a:r>
              <a:rPr lang="en-IE" altLang="en-US" dirty="0"/>
              <a:t> questions to assess student understanding.</a:t>
            </a:r>
          </a:p>
          <a:p>
            <a:pPr lvl="1"/>
            <a:r>
              <a:rPr lang="en-IE" altLang="en-US" dirty="0"/>
              <a:t>To provide </a:t>
            </a:r>
            <a:r>
              <a:rPr lang="en-IE" altLang="en-US" b="1" u="sng" dirty="0"/>
              <a:t>subtle hints</a:t>
            </a:r>
            <a:r>
              <a:rPr lang="en-IE" altLang="en-US" dirty="0"/>
              <a:t> such as asking “What about the numerator?” instead of simply telling the student that the answer is incomplete.</a:t>
            </a:r>
          </a:p>
          <a:p>
            <a:pPr lvl="1"/>
            <a:r>
              <a:rPr lang="en-IE" altLang="en-US" dirty="0"/>
              <a:t>Stimulate </a:t>
            </a:r>
            <a:r>
              <a:rPr lang="en-IE" altLang="en-US" b="1" u="sng" dirty="0"/>
              <a:t>deeper reasoning</a:t>
            </a:r>
            <a:r>
              <a:rPr lang="en-IE" altLang="en-US" dirty="0"/>
              <a:t> by asking questions about underlying principles or hypothetical situations (e.g. What would happen if the denominator was zero?”).</a:t>
            </a:r>
            <a:endParaRPr lang="en-GB" alt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94452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BC5F2-280B-4489-9502-A28883848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r>
              <a:rPr lang="en-IE" altLang="en-US" dirty="0"/>
              <a:t>Tutors’ questions are different from the information-seeking that are the usual focus of student questioning. </a:t>
            </a:r>
          </a:p>
          <a:p>
            <a:pPr>
              <a:buNone/>
            </a:pPr>
            <a:endParaRPr lang="en-IE" altLang="en-US" sz="900" dirty="0"/>
          </a:p>
          <a:p>
            <a:r>
              <a:rPr lang="en-IE" altLang="en-US" dirty="0"/>
              <a:t>Student questioning generally follows a pattern in which the student recognizes a contradiction, a lack of information, or otherwise experiences a gap in understanding.</a:t>
            </a:r>
          </a:p>
          <a:p>
            <a:pPr>
              <a:buNone/>
            </a:pPr>
            <a:endParaRPr lang="en-IE" altLang="en-US" sz="900" dirty="0"/>
          </a:p>
        </p:txBody>
      </p:sp>
    </p:spTree>
    <p:extLst>
      <p:ext uri="{BB962C8B-B14F-4D97-AF65-F5344CB8AC3E}">
        <p14:creationId xmlns:p14="http://schemas.microsoft.com/office/powerpoint/2010/main" val="1711125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9247"/>
            <a:ext cx="10972800" cy="5426917"/>
          </a:xfrm>
        </p:spPr>
        <p:txBody>
          <a:bodyPr/>
          <a:lstStyle/>
          <a:p>
            <a:r>
              <a:rPr lang="en-IE" altLang="en-US" dirty="0"/>
              <a:t>Questioning is most beneficial when students ask deeper questions that require integration of new and prior knowledge as opposed to yes/no verification questions. </a:t>
            </a:r>
          </a:p>
          <a:p>
            <a:pPr>
              <a:buNone/>
            </a:pPr>
            <a:endParaRPr lang="en-IE" altLang="en-US" sz="900" dirty="0"/>
          </a:p>
          <a:p>
            <a:r>
              <a:rPr lang="en-IE" altLang="en-US" dirty="0"/>
              <a:t>Always encourage students to ask questions.  </a:t>
            </a:r>
            <a:endParaRPr lang="en-GB" alt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69684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7D987-6EC6-489C-8D2E-E2CEB9201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71" y="2435132"/>
            <a:ext cx="10972800" cy="1143000"/>
          </a:xfrm>
        </p:spPr>
        <p:txBody>
          <a:bodyPr/>
          <a:lstStyle/>
          <a:p>
            <a:r>
              <a:rPr lang="en-IE" dirty="0"/>
              <a:t>Questioning Skills Exercise</a:t>
            </a:r>
          </a:p>
        </p:txBody>
      </p:sp>
    </p:spTree>
    <p:extLst>
      <p:ext uri="{BB962C8B-B14F-4D97-AF65-F5344CB8AC3E}">
        <p14:creationId xmlns:p14="http://schemas.microsoft.com/office/powerpoint/2010/main" val="320730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231E8-7505-4805-8171-53CB1187E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Explaining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AED2F-0BE2-433A-880A-9F4D07832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altLang="en-US" dirty="0"/>
              <a:t>Explanations are statements that convey information with the goal of making some ideas clear and comprehensible and are one of the primary ways in which tutors teach their students.</a:t>
            </a:r>
          </a:p>
          <a:p>
            <a:r>
              <a:rPr lang="en-IE" altLang="en-US" dirty="0"/>
              <a:t>Speak at a ‘normal’ pace and don’t be afraid to pause</a:t>
            </a:r>
            <a:r>
              <a:rPr lang="en-IE" altLang="en-US" b="1" dirty="0"/>
              <a:t> </a:t>
            </a:r>
            <a:r>
              <a:rPr lang="en-IE" altLang="en-US" dirty="0"/>
              <a:t>to allow time to think about the best way to explain before starting the explanation.</a:t>
            </a:r>
          </a:p>
          <a:p>
            <a:r>
              <a:rPr lang="en-IE" altLang="en-US" dirty="0"/>
              <a:t>In the first </a:t>
            </a:r>
            <a:r>
              <a:rPr lang="en-IE" altLang="en-US" dirty="0" smtClean="0"/>
              <a:t>instance, </a:t>
            </a:r>
            <a:r>
              <a:rPr lang="en-IE" altLang="en-US" dirty="0"/>
              <a:t>try to align your way of explaining </a:t>
            </a:r>
            <a:r>
              <a:rPr lang="en-IE" altLang="en-US" dirty="0" smtClean="0"/>
              <a:t>a </a:t>
            </a:r>
            <a:r>
              <a:rPr lang="en-IE" altLang="en-US" dirty="0"/>
              <a:t>particular </a:t>
            </a:r>
            <a:r>
              <a:rPr lang="en-IE" altLang="en-US" dirty="0" smtClean="0"/>
              <a:t>technique </a:t>
            </a:r>
            <a:r>
              <a:rPr lang="en-IE" altLang="en-US" dirty="0"/>
              <a:t>with the way students have been shown in </a:t>
            </a:r>
            <a:r>
              <a:rPr lang="en-IE" altLang="en-US" dirty="0" smtClean="0"/>
              <a:t>lectures.</a:t>
            </a:r>
            <a:endParaRPr lang="en-IE" altLang="en-US" dirty="0"/>
          </a:p>
          <a:p>
            <a:r>
              <a:rPr lang="en-IE" altLang="en-US" dirty="0" smtClean="0"/>
              <a:t>It </a:t>
            </a:r>
            <a:r>
              <a:rPr lang="en-IE" altLang="en-US" dirty="0"/>
              <a:t>may be necessary/advantageous to offer different </a:t>
            </a:r>
            <a:r>
              <a:rPr lang="en-IE" altLang="en-US" dirty="0" smtClean="0"/>
              <a:t>approaches </a:t>
            </a:r>
            <a:r>
              <a:rPr lang="en-IE" altLang="en-US" dirty="0"/>
              <a:t>to </a:t>
            </a:r>
            <a:r>
              <a:rPr lang="en-IE" altLang="en-US" dirty="0" smtClean="0"/>
              <a:t>aid </a:t>
            </a:r>
            <a:r>
              <a:rPr lang="en-IE" altLang="en-US" dirty="0"/>
              <a:t>student understanding.</a:t>
            </a:r>
            <a:endParaRPr lang="en-GB" altLang="en-US" dirty="0"/>
          </a:p>
          <a:p>
            <a:endParaRPr lang="en-IE" altLang="en-US" dirty="0"/>
          </a:p>
          <a:p>
            <a:endParaRPr lang="en-IE" altLang="en-US" dirty="0"/>
          </a:p>
          <a:p>
            <a:endParaRPr lang="en-GB" alt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66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7B847-E8D7-4900-938F-C61890C4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381833"/>
          </a:xfrm>
        </p:spPr>
        <p:txBody>
          <a:bodyPr/>
          <a:lstStyle/>
          <a:p>
            <a:r>
              <a:rPr lang="en-IE" altLang="en-US" dirty="0"/>
              <a:t>Use explanations to communicate key ideas, principles, and relationships and to correct student mistakes and misconceptions.</a:t>
            </a:r>
          </a:p>
          <a:p>
            <a:r>
              <a:rPr lang="en-IE" altLang="en-US" dirty="0"/>
              <a:t>Think aloud protocol. What is on the page that is leading you to make the decisions you are making. </a:t>
            </a:r>
          </a:p>
          <a:p>
            <a:pPr fontAlgn="base"/>
            <a:r>
              <a:rPr lang="en-IE" dirty="0"/>
              <a:t>Goal is not to show the student how to solve any one problem but ALL those style of problems. </a:t>
            </a:r>
            <a:endParaRPr lang="en-US" dirty="0"/>
          </a:p>
          <a:p>
            <a:r>
              <a:rPr lang="en-IE" altLang="en-US" dirty="0"/>
              <a:t>Always have rough work paper to hand.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740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41B04-3333-4EB1-99BD-D8E1EEE7B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0B521-4EC5-423B-8752-DA0880300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See handout on motivation.</a:t>
            </a:r>
            <a:endParaRPr lang="en-GB" dirty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28724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5E7399B5-A8CB-49D1-A8CC-67CF712F4E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/>
              <a:t>Working with the Students</a:t>
            </a:r>
            <a:endParaRPr lang="en-GB" altLang="en-US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C8F87FB-F5D5-410D-B3AA-1388170F55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84729" y="1500188"/>
            <a:ext cx="10246659" cy="4500562"/>
          </a:xfrm>
        </p:spPr>
        <p:txBody>
          <a:bodyPr/>
          <a:lstStyle/>
          <a:p>
            <a:pPr eaLnBrk="1" hangingPunct="1"/>
            <a:r>
              <a:rPr lang="en-IE" altLang="en-US" dirty="0"/>
              <a:t>Showing </a:t>
            </a:r>
            <a:r>
              <a:rPr lang="en-IE" altLang="en-US" dirty="0" smtClean="0"/>
              <a:t>you are </a:t>
            </a:r>
            <a:r>
              <a:rPr lang="en-IE" altLang="en-US" dirty="0"/>
              <a:t>not perfect</a:t>
            </a:r>
          </a:p>
          <a:p>
            <a:pPr lvl="1" eaLnBrk="1" hangingPunct="1"/>
            <a:r>
              <a:rPr lang="en-IE" altLang="en-US" sz="2000" dirty="0"/>
              <a:t>It is ok for students to see that you are not ‘the font of all ‘mathematical knowledge so don’t ‘waffle’ if you don’t know the answer. Get another tutor to help.</a:t>
            </a:r>
          </a:p>
          <a:p>
            <a:pPr eaLnBrk="1" hangingPunct="1"/>
            <a:r>
              <a:rPr lang="en-IE" altLang="en-US" dirty="0"/>
              <a:t>Maths is a process</a:t>
            </a:r>
          </a:p>
          <a:p>
            <a:pPr lvl="1" eaLnBrk="1" hangingPunct="1"/>
            <a:r>
              <a:rPr lang="en-IE" altLang="en-US" sz="2000" dirty="0"/>
              <a:t>Try to encourage students to attempt a few things on their own. They need to learn that learning maths is a </a:t>
            </a:r>
            <a:r>
              <a:rPr lang="en-IE" altLang="en-US" sz="2000" dirty="0" smtClean="0"/>
              <a:t>process and making mistakes is part of that process. </a:t>
            </a:r>
            <a:endParaRPr lang="en-GB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F1D95F1F-CAE4-444E-BEBD-C101964ABA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/>
              <a:t>Working with the Students</a:t>
            </a:r>
            <a:endParaRPr lang="en-GB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1474C3B-3487-45FA-9429-B16877FACB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96471" y="1285875"/>
            <a:ext cx="10336305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IE" altLang="en-US" dirty="0"/>
              <a:t>Allow them to ask you questions.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dirty="0"/>
              <a:t>Don’t be afraid of silence!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dirty="0"/>
              <a:t>Leave them work on their own if that is what they want.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dirty="0"/>
              <a:t>Have patience and understanding – what appears ‘easy’ to you may not be the case for them.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dirty="0"/>
              <a:t>Be friendly, approachable and non-confrontational.</a:t>
            </a:r>
            <a:endParaRPr lang="en-GB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5656E-0658-4AFF-8377-56CBE6A06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Key Points of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0F72A-531F-434C-8097-9C4CF2618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E" dirty="0"/>
              <a:t>R</a:t>
            </a:r>
            <a:r>
              <a:rPr lang="en-IE" dirty="0" smtClean="0"/>
              <a:t>elationship </a:t>
            </a:r>
            <a:r>
              <a:rPr lang="en-IE" dirty="0"/>
              <a:t>building.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Listening.</a:t>
            </a:r>
            <a:endParaRPr lang="en-IE" dirty="0"/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Questioning.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/>
              <a:t>Explaining.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Motivation.</a:t>
            </a:r>
            <a:endParaRPr lang="en-IE" dirty="0"/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Working with Students.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363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AA0C1C5-DB39-4B06-A505-297B98CA27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/>
              <a:t>Working with the Students</a:t>
            </a:r>
            <a:endParaRPr lang="en-GB" altLang="en-US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1BA4B85-F71B-4760-AB85-ABE4FD0BC7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6824" y="1357314"/>
            <a:ext cx="10443882" cy="4579937"/>
          </a:xfrm>
        </p:spPr>
        <p:txBody>
          <a:bodyPr/>
          <a:lstStyle/>
          <a:p>
            <a:pPr eaLnBrk="1" hangingPunct="1"/>
            <a:r>
              <a:rPr lang="en-IE" altLang="en-US" sz="2800" dirty="0"/>
              <a:t>Don’t pressure them – encourage a good work ethic.</a:t>
            </a:r>
          </a:p>
          <a:p>
            <a:pPr eaLnBrk="1" hangingPunct="1"/>
            <a:r>
              <a:rPr lang="en-IE" altLang="en-US" sz="2800" dirty="0"/>
              <a:t>Use praise – build the student’s self-confidence. Don’t encourage bad practices. </a:t>
            </a:r>
            <a:r>
              <a:rPr lang="en-IE" altLang="en-US" sz="2800" b="1" dirty="0"/>
              <a:t>PRAISE the EFFORT.</a:t>
            </a:r>
          </a:p>
          <a:p>
            <a:pPr eaLnBrk="1" hangingPunct="1"/>
            <a:r>
              <a:rPr lang="en-IE" altLang="en-US" sz="2800" dirty="0"/>
              <a:t>If unsure of the material ask another tutor, consult resources or tell the student that you will find out for the following </a:t>
            </a:r>
            <a:r>
              <a:rPr lang="en-IE" altLang="en-US" sz="2800" dirty="0" smtClean="0"/>
              <a:t>session. </a:t>
            </a:r>
            <a:r>
              <a:rPr lang="en-IE" altLang="en-US" sz="2800" dirty="0"/>
              <a:t>Don’t give the student the wrong information.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B354B747-E2F3-4604-B34B-C0B5B43170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/>
              <a:t>Some Positive Tutor Strategies</a:t>
            </a:r>
            <a:endParaRPr lang="en-GB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2929B493-504F-415C-803E-030369140E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42682" y="1285875"/>
            <a:ext cx="10461812" cy="4483100"/>
          </a:xfrm>
        </p:spPr>
        <p:txBody>
          <a:bodyPr/>
          <a:lstStyle/>
          <a:p>
            <a:pPr eaLnBrk="1" hangingPunct="1"/>
            <a:r>
              <a:rPr lang="en-IE" altLang="en-US" sz="2800" dirty="0"/>
              <a:t>Know students by name.</a:t>
            </a:r>
          </a:p>
          <a:p>
            <a:pPr eaLnBrk="1" hangingPunct="1"/>
            <a:r>
              <a:rPr lang="en-IE" altLang="en-US" sz="2800" dirty="0" smtClean="0"/>
              <a:t>Pose </a:t>
            </a:r>
            <a:r>
              <a:rPr lang="en-IE" altLang="en-US" sz="2800" dirty="0"/>
              <a:t>questions </a:t>
            </a:r>
            <a:r>
              <a:rPr lang="en-IE" altLang="en-US" sz="2800" dirty="0" smtClean="0"/>
              <a:t>to promote </a:t>
            </a:r>
            <a:r>
              <a:rPr lang="en-IE" altLang="en-US" sz="2800" dirty="0"/>
              <a:t>discussion.</a:t>
            </a:r>
          </a:p>
          <a:p>
            <a:pPr eaLnBrk="1" hangingPunct="1"/>
            <a:r>
              <a:rPr lang="en-IE" altLang="en-US" sz="2800" dirty="0"/>
              <a:t>Pick up and follow student responses.</a:t>
            </a:r>
          </a:p>
          <a:p>
            <a:pPr eaLnBrk="1" hangingPunct="1"/>
            <a:r>
              <a:rPr lang="en-IE" altLang="en-US" sz="2800" dirty="0"/>
              <a:t>Closure on student questions.( “Are you happy to move on?”, “Will we move on?”)</a:t>
            </a:r>
          </a:p>
          <a:p>
            <a:pPr eaLnBrk="1" hangingPunct="1"/>
            <a:r>
              <a:rPr lang="en-IE" altLang="en-US" sz="2800" dirty="0"/>
              <a:t>Use simple language and concepts.</a:t>
            </a:r>
          </a:p>
          <a:p>
            <a:pPr eaLnBrk="1" hangingPunct="1"/>
            <a:r>
              <a:rPr lang="en-IE" altLang="en-US" sz="2800" dirty="0"/>
              <a:t>Find out what the student does and does not understand.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6E053EAC-2AF4-4CAC-A5E6-663048430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/>
              <a:t>Some Positive Tutor Strategies</a:t>
            </a:r>
            <a:endParaRPr lang="en-GB" altLang="en-US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9A765434-7ADD-4A91-9958-198D3CAD53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IE" altLang="en-US" dirty="0"/>
              <a:t>Localise problem area</a:t>
            </a:r>
            <a:r>
              <a:rPr lang="en-IE" altLang="en-US" sz="2000" dirty="0"/>
              <a:t>.(</a:t>
            </a:r>
            <a:r>
              <a:rPr lang="en-IE" altLang="en-US" sz="2000" dirty="0" err="1"/>
              <a:t>Eg.</a:t>
            </a:r>
            <a:r>
              <a:rPr lang="en-IE" altLang="en-US" sz="2000" dirty="0"/>
              <a:t> “ I don’t get equations” – narrow it down by questioning and go for </a:t>
            </a:r>
            <a:r>
              <a:rPr lang="en-IE" altLang="en-US" sz="2000" i="1" dirty="0"/>
              <a:t>small successes</a:t>
            </a:r>
            <a:r>
              <a:rPr lang="en-IE" altLang="en-US" sz="2000" dirty="0"/>
              <a:t>.)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dirty="0"/>
              <a:t>Establish an environment where the student feels comfortable to ask questions and look for help.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IE" altLang="en-US" dirty="0" smtClean="0"/>
              <a:t> </a:t>
            </a:r>
            <a:endParaRPr lang="en-IE" altLang="en-US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A2D5588D-5785-44C9-BF00-F43009E20F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52625" y="500063"/>
            <a:ext cx="8229600" cy="1143000"/>
          </a:xfrm>
        </p:spPr>
        <p:txBody>
          <a:bodyPr/>
          <a:lstStyle/>
          <a:p>
            <a:pPr eaLnBrk="1" hangingPunct="1"/>
            <a:r>
              <a:rPr lang="en-IE" altLang="en-US" dirty="0"/>
              <a:t>Know the </a:t>
            </a:r>
            <a:r>
              <a:rPr lang="en-IE" altLang="en-US" dirty="0" smtClean="0"/>
              <a:t>MSC </a:t>
            </a:r>
            <a:r>
              <a:rPr lang="en-IE" altLang="en-US" dirty="0"/>
              <a:t>Resources </a:t>
            </a:r>
            <a:endParaRPr lang="en-GB" altLang="en-US" dirty="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73466149-371C-4134-93A9-A3F1754F80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4753" y="1766048"/>
            <a:ext cx="10470775" cy="4591892"/>
          </a:xfrm>
        </p:spPr>
        <p:txBody>
          <a:bodyPr/>
          <a:lstStyle/>
          <a:p>
            <a:pPr eaLnBrk="1" hangingPunct="1"/>
            <a:r>
              <a:rPr lang="en-IE" altLang="en-US" dirty="0" smtClean="0"/>
              <a:t>Handouts.</a:t>
            </a:r>
            <a:endParaRPr lang="en-IE" altLang="en-US" sz="1000" dirty="0"/>
          </a:p>
          <a:p>
            <a:pPr eaLnBrk="1" hangingPunct="1"/>
            <a:r>
              <a:rPr lang="en-IE" altLang="en-US" dirty="0"/>
              <a:t>M</a:t>
            </a:r>
            <a:r>
              <a:rPr lang="en-IE" altLang="en-US" dirty="0" smtClean="0"/>
              <a:t>aths textbooks.</a:t>
            </a:r>
          </a:p>
          <a:p>
            <a:pPr eaLnBrk="1" hangingPunct="1"/>
            <a:r>
              <a:rPr lang="en-IE" altLang="en-US" dirty="0" smtClean="0"/>
              <a:t>Workshops</a:t>
            </a:r>
          </a:p>
          <a:p>
            <a:pPr eaLnBrk="1" hangingPunct="1"/>
            <a:r>
              <a:rPr lang="en-IE" altLang="en-US" dirty="0" smtClean="0"/>
              <a:t>Resources on MSC Website.</a:t>
            </a:r>
            <a:endParaRPr lang="en-IE" altLang="en-US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n-IE" altLang="en-US" sz="1000" dirty="0"/>
          </a:p>
          <a:p>
            <a:pPr marL="0" indent="0" eaLnBrk="1" hangingPunct="1">
              <a:buNone/>
            </a:pPr>
            <a:endParaRPr lang="en-GB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A63D9FA3-2827-4929-B681-2277CD99FA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/>
              <a:t>Positive Outcomes for You</a:t>
            </a:r>
            <a:endParaRPr lang="en-GB" altLang="en-US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60957805-880C-4AE3-932B-BB13855CB5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500188"/>
            <a:ext cx="10264588" cy="4214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IE" altLang="en-US" sz="2800" dirty="0"/>
              <a:t>As well as being paid..........................: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IE" altLang="en-US" sz="2800" dirty="0"/>
          </a:p>
          <a:p>
            <a:pPr eaLnBrk="1" hangingPunct="1">
              <a:lnSpc>
                <a:spcPct val="90000"/>
              </a:lnSpc>
            </a:pPr>
            <a:r>
              <a:rPr lang="en-IE" altLang="en-US" sz="2800" dirty="0"/>
              <a:t>New challenge for you.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sz="2800" dirty="0"/>
              <a:t>Enhances career prospects – prospective employers see work helping others as a desirable attribute.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sz="2800" dirty="0"/>
              <a:t>Training provided.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sz="2800" dirty="0"/>
              <a:t>Personal development.</a:t>
            </a:r>
          </a:p>
          <a:p>
            <a:pPr eaLnBrk="1" hangingPunct="1">
              <a:lnSpc>
                <a:spcPct val="90000"/>
              </a:lnSpc>
            </a:pPr>
            <a:r>
              <a:rPr lang="en-IE" altLang="en-US" sz="2800" dirty="0"/>
              <a:t>Enhances Patience &amp; perseverance!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D096651D-6006-4FAE-B320-484FF9B7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/>
              <a:t>Acknowledgements</a:t>
            </a:r>
          </a:p>
        </p:txBody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EC6BA4CC-4D73-474B-A370-4748C92A471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24063" y="1500188"/>
            <a:ext cx="8229600" cy="4000500"/>
          </a:xfrm>
        </p:spPr>
        <p:txBody>
          <a:bodyPr/>
          <a:lstStyle/>
          <a:p>
            <a:pPr eaLnBrk="1" hangingPunct="1"/>
            <a:r>
              <a:rPr lang="en-IE" altLang="en-US" sz="2400" dirty="0"/>
              <a:t>Ciaran O’Sullivan: </a:t>
            </a:r>
            <a:r>
              <a:rPr lang="en-GB" altLang="en-US" sz="2400" dirty="0"/>
              <a:t>President Volunteer Programme training materials for </a:t>
            </a:r>
            <a:r>
              <a:rPr lang="en-IE" altLang="en-US" sz="2400" dirty="0"/>
              <a:t>IT Tallaght </a:t>
            </a:r>
          </a:p>
          <a:p>
            <a:pPr eaLnBrk="1" hangingPunct="1"/>
            <a:endParaRPr lang="en-IE" altLang="en-US" sz="2400" dirty="0"/>
          </a:p>
          <a:p>
            <a:pPr eaLnBrk="1" hangingPunct="1"/>
            <a:r>
              <a:rPr lang="en-IE" altLang="en-US" sz="2400" dirty="0"/>
              <a:t>Peer Assisted Student Support (PASS) project: </a:t>
            </a:r>
            <a:r>
              <a:rPr lang="en-IE" altLang="en-US" sz="2400" u="sng" dirty="0">
                <a:hlinkClick r:id="rId2"/>
              </a:rPr>
              <a:t>http://www.ait.ie/pass/</a:t>
            </a:r>
            <a:r>
              <a:rPr lang="en-IE" altLang="en-US" sz="2400" dirty="0"/>
              <a:t>  for Listening and Questioning skills handouts</a:t>
            </a:r>
            <a:endParaRPr lang="en-IE" altLang="en-US" sz="2400" i="1" dirty="0"/>
          </a:p>
          <a:p>
            <a:pPr eaLnBrk="1" hangingPunct="1"/>
            <a:endParaRPr lang="en-IE" altLang="en-US" sz="2400" dirty="0"/>
          </a:p>
          <a:p>
            <a:pPr eaLnBrk="1" hangingPunct="1"/>
            <a:r>
              <a:rPr lang="en-GB" altLang="en-US" sz="2400" dirty="0" err="1"/>
              <a:t>Dr.</a:t>
            </a:r>
            <a:r>
              <a:rPr lang="en-GB" altLang="en-US" sz="2400" dirty="0"/>
              <a:t> </a:t>
            </a:r>
            <a:r>
              <a:rPr lang="en-GB" altLang="en-US" sz="2400" dirty="0" err="1"/>
              <a:t>Máire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Ní</a:t>
            </a:r>
            <a:r>
              <a:rPr lang="en-GB" altLang="en-US" sz="2400" dirty="0"/>
              <a:t> </a:t>
            </a:r>
            <a:r>
              <a:rPr lang="en-GB" altLang="en-US" sz="2400" dirty="0" err="1"/>
              <a:t>Ríordáin</a:t>
            </a:r>
            <a:r>
              <a:rPr lang="en-GB" altLang="en-US" sz="2400" dirty="0"/>
              <a:t> President Volunteer Programme training materials for UL and the NCMESTL</a:t>
            </a:r>
            <a:endParaRPr lang="en-IE" altLang="en-US" sz="2400" dirty="0"/>
          </a:p>
        </p:txBody>
      </p:sp>
      <p:sp>
        <p:nvSpPr>
          <p:cNvPr id="27651" name="Footer Placeholder 3">
            <a:extLst>
              <a:ext uri="{FF2B5EF4-FFF2-40B4-BE49-F238E27FC236}">
                <a16:creationId xmlns:a16="http://schemas.microsoft.com/office/drawing/2014/main" id="{6AF8F469-426B-443A-B8A4-B0819560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/>
              <a:t>irishmathssupport@gmail.com</a:t>
            </a:r>
          </a:p>
          <a:p>
            <a:pPr eaLnBrk="1" hangingPunct="1"/>
            <a:r>
              <a:rPr lang="en-US" altLang="en-US"/>
              <a:t>http://supportcentre.maths.nuim.ie/mathsnetwork/</a:t>
            </a:r>
            <a:endParaRPr lang="en-IE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419FB-EC77-4841-9DEB-6EE2F1384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Communication for Relationship Building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96744-CFC6-4A02-845C-ED8348DA7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A large part of the success of our MSC is the great relationships between the MSC staff and students.</a:t>
            </a:r>
          </a:p>
          <a:p>
            <a:r>
              <a:rPr lang="en-IE" dirty="0"/>
              <a:t>The </a:t>
            </a:r>
            <a:r>
              <a:rPr lang="en-IE" dirty="0" smtClean="0"/>
              <a:t>friendly and welcoming </a:t>
            </a:r>
            <a:r>
              <a:rPr lang="en-IE" dirty="0"/>
              <a:t>environment creates a safe space for students to work.</a:t>
            </a:r>
          </a:p>
          <a:p>
            <a:r>
              <a:rPr lang="en-IE" dirty="0"/>
              <a:t>There are also communication channels for MSC staff and students with the MSC Director and wider Maths Dept. lecturing staff.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856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8CFA-D279-4584-BFE3-25FAABFE5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Relationships with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7EB11-1787-46EC-80EB-B12C52BBE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983"/>
            <a:ext cx="10515600" cy="4758980"/>
          </a:xfrm>
        </p:spPr>
        <p:txBody>
          <a:bodyPr>
            <a:normAutofit fontScale="85000" lnSpcReduction="20000"/>
          </a:bodyPr>
          <a:lstStyle/>
          <a:p>
            <a:r>
              <a:rPr lang="en-IE" dirty="0"/>
              <a:t>L</a:t>
            </a:r>
            <a:r>
              <a:rPr lang="en-IE" dirty="0" smtClean="0"/>
              <a:t>eave </a:t>
            </a:r>
            <a:r>
              <a:rPr lang="en-IE" dirty="0"/>
              <a:t>any personal issues at home.</a:t>
            </a:r>
          </a:p>
          <a:p>
            <a:r>
              <a:rPr lang="en-IE" dirty="0"/>
              <a:t>Body language.</a:t>
            </a:r>
          </a:p>
          <a:p>
            <a:r>
              <a:rPr lang="en-IE" dirty="0"/>
              <a:t>Greet all the students you meet.</a:t>
            </a:r>
          </a:p>
          <a:p>
            <a:r>
              <a:rPr lang="en-IE" dirty="0"/>
              <a:t>Introduce yourself. </a:t>
            </a:r>
          </a:p>
          <a:p>
            <a:r>
              <a:rPr lang="en-IE" dirty="0"/>
              <a:t>Don’t assume they have attended the MSC before. Just ask!</a:t>
            </a:r>
          </a:p>
          <a:p>
            <a:r>
              <a:rPr lang="en-IE" dirty="0"/>
              <a:t>Brief chat about life in general.</a:t>
            </a:r>
          </a:p>
          <a:p>
            <a:r>
              <a:rPr lang="en-IE" dirty="0"/>
              <a:t>Be careful! </a:t>
            </a:r>
          </a:p>
          <a:p>
            <a:pPr lvl="1"/>
            <a:r>
              <a:rPr lang="en-IE" dirty="0"/>
              <a:t>We are not counsellors. </a:t>
            </a:r>
          </a:p>
          <a:p>
            <a:pPr lvl="1"/>
            <a:r>
              <a:rPr lang="en-IE" dirty="0"/>
              <a:t>Don’t engage if they criticise lecturers. Direct them to raise any issues through the appropriate channels (see later).</a:t>
            </a:r>
          </a:p>
          <a:p>
            <a:r>
              <a:rPr lang="en-IE" dirty="0"/>
              <a:t>Why is this important?</a:t>
            </a:r>
          </a:p>
        </p:txBody>
      </p:sp>
    </p:spTree>
    <p:extLst>
      <p:ext uri="{BB962C8B-B14F-4D97-AF65-F5344CB8AC3E}">
        <p14:creationId xmlns:p14="http://schemas.microsoft.com/office/powerpoint/2010/main" val="103897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FE740-2BD0-4FBB-83CD-DE2AEC66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Communication with MSC Director and Maths Dept. Staff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A76C6-C86D-4372-92C4-E6E3F2742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1589"/>
            <a:ext cx="10972800" cy="4525963"/>
          </a:xfrm>
        </p:spPr>
        <p:txBody>
          <a:bodyPr>
            <a:normAutofit fontScale="92500" lnSpcReduction="20000"/>
          </a:bodyPr>
          <a:lstStyle/>
          <a:p>
            <a:r>
              <a:rPr lang="en-IE" dirty="0"/>
              <a:t>Healthy communication channels should be maintained in order for the MSC to run smoothly and ensure the best learning outcomes for the students.</a:t>
            </a:r>
          </a:p>
          <a:p>
            <a:r>
              <a:rPr lang="en-IE" dirty="0"/>
              <a:t>As well as being the MSC director, </a:t>
            </a:r>
            <a:r>
              <a:rPr lang="en-IE" dirty="0" err="1"/>
              <a:t>Dr.</a:t>
            </a:r>
            <a:r>
              <a:rPr lang="en-IE" dirty="0"/>
              <a:t> Ciarán </a:t>
            </a:r>
            <a:r>
              <a:rPr lang="en-IE"/>
              <a:t>Mac </a:t>
            </a:r>
            <a:r>
              <a:rPr lang="en-IE" smtClean="0"/>
              <a:t>an </a:t>
            </a:r>
            <a:r>
              <a:rPr lang="en-IE" dirty="0" err="1"/>
              <a:t>Bhaird</a:t>
            </a:r>
            <a:r>
              <a:rPr lang="en-IE" dirty="0"/>
              <a:t> is also the current MAP academic advisor.</a:t>
            </a:r>
          </a:p>
          <a:p>
            <a:r>
              <a:rPr lang="en-IE" dirty="0"/>
              <a:t>Ideally, tutors and lecturers should maintain close contact to relay any noticeable issues to each other (errors on assignments, recurring issues etc)</a:t>
            </a:r>
          </a:p>
          <a:p>
            <a:r>
              <a:rPr lang="en-IE" dirty="0"/>
              <a:t>MSC WhatsApp group. Please contribute!</a:t>
            </a:r>
          </a:p>
          <a:p>
            <a:r>
              <a:rPr lang="en-IE" dirty="0"/>
              <a:t>Concerns about a student should be brought to the attention of Ciarán ASAP. The student may be registered with MAP.</a:t>
            </a:r>
          </a:p>
        </p:txBody>
      </p:sp>
    </p:spTree>
    <p:extLst>
      <p:ext uri="{BB962C8B-B14F-4D97-AF65-F5344CB8AC3E}">
        <p14:creationId xmlns:p14="http://schemas.microsoft.com/office/powerpoint/2010/main" val="111264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BD8C5-E746-45B9-B4D3-FCF9B2F6B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Student Issues With Staff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D1EF2-F846-46DC-BE69-7B31721C3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/>
              <a:t>You should not get involved or take sides with students who have issues with staff.</a:t>
            </a:r>
          </a:p>
          <a:p>
            <a:r>
              <a:rPr lang="en-IE" dirty="0"/>
              <a:t>If a student raises </a:t>
            </a:r>
            <a:r>
              <a:rPr lang="en-IE" dirty="0" smtClean="0"/>
              <a:t>an </a:t>
            </a:r>
            <a:r>
              <a:rPr lang="en-IE" dirty="0"/>
              <a:t>issue, there are channels to deal with this.</a:t>
            </a:r>
          </a:p>
          <a:p>
            <a:pPr lvl="1"/>
            <a:r>
              <a:rPr lang="en-IE" dirty="0" smtClean="0"/>
              <a:t>Tell </a:t>
            </a:r>
            <a:r>
              <a:rPr lang="en-IE" dirty="0"/>
              <a:t>the student to talk to their lecturer/class rep.</a:t>
            </a:r>
          </a:p>
          <a:p>
            <a:pPr lvl="1"/>
            <a:r>
              <a:rPr lang="en-IE" dirty="0" smtClean="0"/>
              <a:t>There </a:t>
            </a:r>
            <a:r>
              <a:rPr lang="en-IE" dirty="0"/>
              <a:t>is a course coordinator.</a:t>
            </a:r>
          </a:p>
          <a:p>
            <a:pPr lvl="1"/>
            <a:r>
              <a:rPr lang="en-IE" dirty="0" smtClean="0"/>
              <a:t>Head </a:t>
            </a:r>
            <a:r>
              <a:rPr lang="en-IE" dirty="0"/>
              <a:t>of Maths Dept. Prof. Stephen Buckley</a:t>
            </a:r>
          </a:p>
          <a:p>
            <a:r>
              <a:rPr lang="en-IE" dirty="0"/>
              <a:t>If the issue is regarding a MSC staff member, encourage the student to talk to Ciarán.</a:t>
            </a:r>
          </a:p>
          <a:p>
            <a:r>
              <a:rPr lang="en-IE" dirty="0"/>
              <a:t>In all instances, inform Ciarán if a student brings anything of note to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28546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0EB97-7E89-4BD9-8CA2-76D77F976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Listening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0E42C-8940-42FE-867E-4704EE123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/>
              <a:t>When you assist a student in the MSC, it is vitally important that you listen carefully to what they have to say. This is important because </a:t>
            </a:r>
            <a:r>
              <a:rPr lang="en-IE" dirty="0" smtClean="0"/>
              <a:t>you:</a:t>
            </a:r>
            <a:endParaRPr lang="en-IE" dirty="0"/>
          </a:p>
          <a:p>
            <a:r>
              <a:rPr lang="en-IE" dirty="0"/>
              <a:t>n</a:t>
            </a:r>
            <a:r>
              <a:rPr lang="en-IE" dirty="0" smtClean="0"/>
              <a:t>eed </a:t>
            </a:r>
            <a:r>
              <a:rPr lang="en-IE" dirty="0"/>
              <a:t>to know where the student is with regards the topic at hand.</a:t>
            </a:r>
          </a:p>
          <a:p>
            <a:r>
              <a:rPr lang="en-IE" dirty="0"/>
              <a:t>n</a:t>
            </a:r>
            <a:r>
              <a:rPr lang="en-IE" dirty="0" smtClean="0"/>
              <a:t>eed to assess </a:t>
            </a:r>
            <a:r>
              <a:rPr lang="en-IE" dirty="0"/>
              <a:t>any gaps in student knowledge</a:t>
            </a:r>
            <a:r>
              <a:rPr lang="en-IE" dirty="0" smtClean="0"/>
              <a:t>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7196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F6CE1-6217-4C3B-9196-2EA6919E1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6348"/>
            <a:ext cx="10515600" cy="5580615"/>
          </a:xfrm>
        </p:spPr>
        <p:txBody>
          <a:bodyPr/>
          <a:lstStyle/>
          <a:p>
            <a:r>
              <a:rPr lang="en-IE" dirty="0"/>
              <a:t>Perhaps the real problem isn’t mathematical at all. For example, not enough time to study due to part time job. </a:t>
            </a:r>
          </a:p>
          <a:p>
            <a:r>
              <a:rPr lang="en-IE" altLang="en-US" i="1" dirty="0"/>
              <a:t>Encourage the student to use the think aloud </a:t>
            </a:r>
            <a:r>
              <a:rPr lang="en-IE" altLang="en-US" i="1" dirty="0" smtClean="0"/>
              <a:t>protocol.</a:t>
            </a:r>
            <a:r>
              <a:rPr lang="en-IE" altLang="en-US" dirty="0" smtClean="0"/>
              <a:t> The </a:t>
            </a:r>
            <a:r>
              <a:rPr lang="en-IE" altLang="en-US" dirty="0"/>
              <a:t>student does the problem with a spoken explanation of what they are doing so that you can gain some insight into </a:t>
            </a:r>
            <a:r>
              <a:rPr lang="en-IE" altLang="en-US" dirty="0" smtClean="0"/>
              <a:t>what </a:t>
            </a:r>
            <a:r>
              <a:rPr lang="en-IE" altLang="en-US" dirty="0"/>
              <a:t>the student is thinking </a:t>
            </a:r>
            <a:r>
              <a:rPr lang="en-IE" altLang="en-US" dirty="0" smtClean="0"/>
              <a:t>and how they are </a:t>
            </a:r>
            <a:r>
              <a:rPr lang="en-IE" altLang="en-US" dirty="0"/>
              <a:t>processing the problem.</a:t>
            </a:r>
          </a:p>
          <a:p>
            <a:pPr marL="0" indent="0">
              <a:buNone/>
            </a:pPr>
            <a:endParaRPr lang="en-IE" alt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9208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636" y="2426168"/>
            <a:ext cx="10972800" cy="1143000"/>
          </a:xfrm>
        </p:spPr>
        <p:txBody>
          <a:bodyPr/>
          <a:lstStyle/>
          <a:p>
            <a:r>
              <a:rPr lang="en-IE" dirty="0" smtClean="0"/>
              <a:t>Listening Skills Exercise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0717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LS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MLSN" id="{E7707F9E-6933-4F3C-A674-E0EA4ADEEA80}" vid="{1A4BBE94-4F63-48C0-A46B-0458F9AEC0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IMLSN</Template>
  <TotalTime>652</TotalTime>
  <Words>1279</Words>
  <Application>Microsoft Office PowerPoint</Application>
  <PresentationFormat>Widescreen</PresentationFormat>
  <Paragraphs>120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Wingdings</vt:lpstr>
      <vt:lpstr>IMLSN</vt:lpstr>
      <vt:lpstr>Communication</vt:lpstr>
      <vt:lpstr>Key Points of Presentation</vt:lpstr>
      <vt:lpstr>Communication for Relationship Building </vt:lpstr>
      <vt:lpstr>Relationships with Students</vt:lpstr>
      <vt:lpstr>Communication with MSC Director and Maths Dept. Staff</vt:lpstr>
      <vt:lpstr>Student Issues With Staff</vt:lpstr>
      <vt:lpstr>Listening Skills</vt:lpstr>
      <vt:lpstr>PowerPoint Presentation</vt:lpstr>
      <vt:lpstr>Listening Skills Exercise</vt:lpstr>
      <vt:lpstr>Questioning Skills</vt:lpstr>
      <vt:lpstr>PowerPoint Presentation</vt:lpstr>
      <vt:lpstr>PowerPoint Presentation</vt:lpstr>
      <vt:lpstr>PowerPoint Presentation</vt:lpstr>
      <vt:lpstr>Questioning Skills Exercise</vt:lpstr>
      <vt:lpstr>Explaining</vt:lpstr>
      <vt:lpstr>PowerPoint Presentation</vt:lpstr>
      <vt:lpstr>Motivation</vt:lpstr>
      <vt:lpstr>Working with the Students</vt:lpstr>
      <vt:lpstr>Working with the Students</vt:lpstr>
      <vt:lpstr>Working with the Students</vt:lpstr>
      <vt:lpstr>Some Positive Tutor Strategies</vt:lpstr>
      <vt:lpstr>Some Positive Tutor Strategies</vt:lpstr>
      <vt:lpstr>Know the MSC Resources </vt:lpstr>
      <vt:lpstr>Positive Outcomes for You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</dc:title>
  <dc:creator>Peter Mulligan</dc:creator>
  <cp:lastModifiedBy>PeterMulligan</cp:lastModifiedBy>
  <cp:revision>39</cp:revision>
  <dcterms:created xsi:type="dcterms:W3CDTF">2020-02-06T10:01:35Z</dcterms:created>
  <dcterms:modified xsi:type="dcterms:W3CDTF">2020-02-21T15:24:01Z</dcterms:modified>
</cp:coreProperties>
</file>